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Slides/_rels/notesSlide1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.xml"/>
</Relationships>
</file>

<file path=ppt/notesSlides/_rels/notesSlide10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0.xml"/>
</Relationships>
</file>

<file path=ppt/notesSlides/_rels/notesSlide11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1.xml"/>
</Relationships>
</file>

<file path=ppt/notesSlides/_rels/notesSlide12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2.xml"/>
</Relationships>
</file>

<file path=ppt/notesSlides/_rels/notesSlide13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3.xml"/>
</Relationships>
</file>

<file path=ppt/notesSlides/_rels/notesSlide2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2.xml"/>
</Relationships>
</file>

<file path=ppt/notesSlides/_rels/notesSlide3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3.xml"/>
</Relationships>
</file>

<file path=ppt/notesSlides/_rels/notesSlide4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4.xml"/>
</Relationships>
</file>

<file path=ppt/notesSlides/_rels/notesSlide5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5.xml"/>
</Relationships>
</file>

<file path=ppt/notesSlides/_rels/notesSlide6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6.xml"/>
</Relationships>
</file>

<file path=ppt/notesSlides/_rels/notesSlide7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7.xml"/>
</Relationships>
</file>

<file path=ppt/notesSlides/_rels/notesSlide8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8.xml"/>
</Relationships>
</file>

<file path=ppt/notesSlides/_rels/notesSlide9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9.xml"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岚禾小食这份招商方案的核心判断很直接：这是一个已经具备产品标准、基础货盘和电商闭环的天然宠物零食项目，适合启动首轮渠道合作。我们不先讲一个很大的品牌故事，而是先看它能不能被渠道卖出去、被用户理解、被后台复盘。接下来这 13 页会围绕机会、货盘、转化和落地四个问题展开。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招商跟进不是发一份资料就结束，而是要设计一条转化路径。先确认渠道类型和客群，再提供两到三个热销组合包，接着用 3 个主推款完成首批铺货，并通过门店、社群和内容活动推动销售。最后要复盘订单、客单价和热销组合，用数据决定是否扩品、补货或授权。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90 天启动期的关键不是铺得多，而是跑出可以复制的样板。前 15 天准备对象、样品包、话术和图片素材；第 16 到 30 天做试样并记录适口性和反馈；第 31 到 60 天上线门店和社群活动；第 61 到 90 天复盘数据并形成区域样板包。这样沉淀下来的不是一次活动，而是下一批渠道可以直接复用的方法。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合作包必须把品牌给什么、渠道做什么、怎么衡量讲清楚。试销包适合门店和社群低成本试水，标准合作包适合稳定渠道做月度复盘，区域样板包适合代理跑本地矩阵。推荐先以标准合作包作为主路径，因为它既能承接主推货盘和活动方案，也能把后台数据模板纳入日常复盘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下一步建议用 3 个试点验证一套可复制招商模型。选择 1 家宠物门店、1 个社群团购和 1 个内容电商账号，以羊奶酪酥心饼、原切鸡胸肉条和三文鱼训练小粒作为主推组合。用 90 天沉淀热销组合、导购话术、复购数据和合作政策，再决定是否扩展更多渠道。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合作方最关心的不是品牌视觉好不好看，而是四件事是否同时成立：机会是否清晰、货盘是否可卖、转化是否闭环、合作是否可执行。岚禾小食的现有网页和代码已经提供了这些判断线索，包括产品列表、购物车、结算、会员地址和后台订单。先把这四个问题回答清楚，招商沟通才不会停留在概念层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岚禾小食目前更像一个小而完整的首轮招商标的，而不是一个只靠单品试水的想法。0 人工色素、72 小时低温风干、6 款精选配方和 100% 中文成分标注，分别降低了家长顾虑、提升了卖点表达、形成了入门货盘，也让门店和线上详情页更容易解释。对渠道来说，这些信号的价值在于可以验证，可以复述，也可以转化成销售动作。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产品标准必须把“天然”这个大词拆开，否则导购和消费者都难以判断。岚禾小食可以把话术落到三件事上：短配方、可拆解、好收纳。这样一来，消费者问天然在哪里时，渠道方可以直接回答配方更清楚、喂食更好控、规格更适合日常消耗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首轮货盘不追求 SKU 数量，而是用少量商品覆盖高频场景。鸡胸肉条、冻干鸡肉、三文鱼训练小粒、洁齿咀嚼棒、鸭肉圆片和羊奶酪酥心饼，分别对应基础肉源、拌粮加餐、训练奖励、功能补充、换口味和居家互动。这样的货盘结构适合门店和社群先做组合试销，再根据反馈决定扩品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从现有月销样本看，羊奶酪酥心饼、原切鸡胸肉条和三文鱼训练小粒占据前三。这个排序说明，居家互动、犬猫通用基础肉源和训练奖励，是首批渠道最值得优先测试的三个方向。换句话说，招商初期不需要平均用力，而应先把最容易被理解和复购的组合跑出来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岚禾小食的网站已经能演示从种草到订单沉淀的基础闭环。商品展示负责承接兴趣，筛选帮助用户决策，购物车记录组合，结算地址沉淀会员资产，订单后台进入经营复盘。对渠道合作来说，这意味着线上页面不是展示橱窗，而是可以承接试点流量和验证销售结果的工具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招商早期最怕的是卖了多少说不清，而后台能力能把试点变得可见。演示数据里有 3 个订单样本，合计收入 434 元，商品件数 11 件，客单价约 145 元。更重要的是，后台还支持商品管理和销售聚合，这让渠道试点可以复盘热销款、组合购买和后续补货节奏。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首轮招商建议优先选择轻量渠道，而不是一开始追求重分销。宠物门店寄售适合跑样板，社群团购适合做复购，内容电商适合放大卖点，区域代理适合整合本地资源，异业联名适合共创礼包场景。这五类渠道的共同点是低库存、强信任、可内容化，比较适合天然宠物零食早期进入市场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2f1aece1a6f87cd8.jpg"/>
  <Relationship Id="rId3" Type="http://schemas.openxmlformats.org/officeDocument/2006/relationships/notesSlide" Target="../notesSlides/notesSlide1.xml"/>
</Relationships>
</file>

<file path=ppt/slides/_rels/slide10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0.xml"/>
</Relationships>
</file>

<file path=ppt/slides/_rels/slide11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1.xml"/>
</Relationships>
</file>

<file path=ppt/slides/_rels/slide12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2.xml"/>
</Relationships>
</file>

<file path=ppt/slides/_rels/slide13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2f1aece1a6f87cd8.jpg"/>
  <Relationship Id="rId3" Type="http://schemas.openxmlformats.org/officeDocument/2006/relationships/notesSlide" Target="../notesSlides/notesSlide13.xml"/>
</Relationships>
</file>

<file path=ppt/slides/_rels/slide2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2.xml"/>
</Relationships>
</file>

<file path=ppt/slides/_rels/slide3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3.xml"/>
</Relationships>
</file>

<file path=ppt/slides/_rels/slide4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4.xml"/>
</Relationships>
</file>

<file path=ppt/slides/_rels/slide5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55995e7a06caf83e.jpg"/>
  <Relationship Id="rId3" Type="http://schemas.openxmlformats.org/officeDocument/2006/relationships/image" Target="../media/image_56b6ec1232fb4602.jpg"/>
  <Relationship Id="rId4" Type="http://schemas.openxmlformats.org/officeDocument/2006/relationships/image" Target="../media/image_29e68d09961182dd.jpg"/>
  <Relationship Id="rId5" Type="http://schemas.openxmlformats.org/officeDocument/2006/relationships/image" Target="../media/image_016b6f56028878e7.jpg"/>
  <Relationship Id="rId6" Type="http://schemas.openxmlformats.org/officeDocument/2006/relationships/image" Target="../media/image_ea985a79046d5f88.jpg"/>
  <Relationship Id="rId7" Type="http://schemas.openxmlformats.org/officeDocument/2006/relationships/image" Target="../media/image_f98a7a4d5d1db3db.jpg"/>
  <Relationship Id="rId8" Type="http://schemas.openxmlformats.org/officeDocument/2006/relationships/notesSlide" Target="../notesSlides/notesSlide5.xml"/>
</Relationships>
</file>

<file path=ppt/slides/_rels/slide6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6.xml"/>
</Relationships>
</file>

<file path=ppt/slides/_rels/slide7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7.xml"/>
</Relationships>
</file>

<file path=ppt/slides/_rels/slide8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8.xml"/>
</Relationships>
</file>

<file path=ppt/slides/_rels/slide9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9.xml"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rcRect l="0" t="27" r="0" b="2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17201D">
                    <a:alpha val="78000"/>
                  </a:srgbClr>
                </a:gs>
                <a:gs pos="56000">
                  <a:srgbClr val="17201D">
                    <a:alpha val="34000"/>
                  </a:srgbClr>
                </a:gs>
                <a:gs pos="100000">
                  <a:srgbClr val="17201D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0"/>
              <a:ext cx="7048500" cy="6858000"/>
            </a:xfrm>
            <a:prstGeom prst="rect">
              <a:avLst/>
            </a:prstGeom>
            <a:gradFill>
              <a:gsLst>
                <a:gs pos="0">
                  <a:srgbClr val="3E5C49">
                    <a:alpha val="30240"/>
                  </a:srgbClr>
                </a:gs>
                <a:gs pos="100000">
                  <a:srgbClr val="C28A5C">
                    <a:alpha val="5039"/>
                  </a:srgbClr>
                </a:gs>
              </a:gsLst>
              <a:lin ang="2700000" scaled="1"/>
            </a:gra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609600" y="514350"/>
            <a:ext cx="2114550" cy="514350"/>
            <a:chOff x="609600" y="514350"/>
            <a:chExt cx="2114550" cy="514350"/>
          </a:xfrm>
        </p:grpSpPr>
        <p:sp>
          <p:nvSpPr>
            <p:cNvPr id="7" name="Rectangle 7"/>
            <p:cNvSpPr/>
            <p:nvPr/>
          </p:nvSpPr>
          <p:spPr>
            <a:xfrm>
              <a:off x="609600" y="514350"/>
              <a:ext cx="2114550" cy="514350"/>
            </a:xfrm>
            <a:prstGeom prst="roundRect">
              <a:avLst>
                <a:gd name="adj" fmla="val 50000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sp>
          <p:nvSpPr>
            <p:cNvPr id="8" name="Ellipse 8"/>
            <p:cNvSpPr/>
            <p:nvPr/>
          </p:nvSpPr>
          <p:spPr>
            <a:xfrm>
              <a:off x="723900" y="600075"/>
              <a:ext cx="342900" cy="342900"/>
            </a:xfrm>
            <a:prstGeom prst="ellipse">
              <a:avLst/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87698" y="708660"/>
              <a:ext cx="21530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LH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63955" y="587692"/>
              <a:ext cx="79038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岚禾小食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69670" y="817245"/>
              <a:ext cx="112099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Natural Pet Treats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7215" y="1616392"/>
            <a:ext cx="7541895" cy="3508058"/>
            <a:chOff x="577215" y="1616392"/>
            <a:chExt cx="7541895" cy="3508058"/>
          </a:xfrm>
        </p:grpSpPr>
        <p:sp>
          <p:nvSpPr>
            <p:cNvPr id="13" name="TextBox 13"/>
            <p:cNvSpPr txBox="1"/>
            <p:nvPr/>
          </p:nvSpPr>
          <p:spPr>
            <a:xfrm>
              <a:off x="630555" y="1616392"/>
              <a:ext cx="273732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5F1E8"/>
                  </a:solidFill>
                  <a:latin typeface="Arial"/>
                  <a:ea typeface="Microsoft YaHei"/>
                  <a:cs typeface="Arial"/>
                </a:rPr>
                <a:t>单一原料 · 低温慢制 · 日常奖励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7215" y="2182178"/>
              <a:ext cx="7541895" cy="1965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6600"/>
                </a:lnSpc>
              </a:pPr>
              <a:r>
                <a:rPr lang="zh-CN" sz="55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岚禾小食</a:t>
              </a:r>
              <a:r>
                <a:rPr lang="zh-CN" sz="55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宠物零食品牌招商方案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2940" y="4415790"/>
              <a:ext cx="5086350" cy="708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700"/>
                </a:lnSpc>
              </a:pPr>
              <a:r>
                <a:rPr lang="zh-CN" sz="1800" b="1" dirty="0">
                  <a:solidFill>
                    <a:srgbClr val="FFFDF8"/>
                  </a:solidFill>
                  <a:latin typeface="Arial"/>
                  <a:ea typeface="Microsoft YaHei"/>
                  <a:cs typeface="Arial"/>
                </a:rPr>
                <a:t>一个已经具备产品标准、基础货盘和电商闭环的</a:t>
              </a:r>
              <a:r>
                <a:rPr lang="zh-CN" sz="1800" b="1" dirty="0">
                  <a:solidFill>
                    <a:srgbClr val="FFFDF8"/>
                  </a:solidFill>
                  <a:latin typeface="Arial"/>
                  <a:ea typeface="Microsoft YaHei"/>
                  <a:cs typeface="Arial"/>
                </a:rPr>
                <a:t>天然宠物零食首轮渠道合作项目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7700" y="5448300"/>
            <a:ext cx="5810250" cy="819150"/>
            <a:chOff x="647700" y="5448300"/>
            <a:chExt cx="5810250" cy="819150"/>
          </a:xfrm>
        </p:grpSpPr>
        <p:sp>
          <p:nvSpPr>
            <p:cNvPr id="17" name="Rectangle 17"/>
            <p:cNvSpPr/>
            <p:nvPr/>
          </p:nvSpPr>
          <p:spPr>
            <a:xfrm>
              <a:off x="647700" y="5448300"/>
              <a:ext cx="5810250" cy="819150"/>
            </a:xfrm>
            <a:prstGeom prst="roundRect">
              <a:avLst>
                <a:gd name="adj" fmla="val 27907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grpSp>
          <p:nvGrpSpPr>
            <p:cNvPr id="20" name="Group 20"/>
            <p:cNvGrpSpPr/>
            <p:nvPr/>
          </p:nvGrpSpPr>
          <p:grpSpPr>
            <a:xfrm>
              <a:off x="981075" y="5576888"/>
              <a:ext cx="601980" cy="581024"/>
              <a:chOff x="981075" y="5576888"/>
              <a:chExt cx="601980" cy="581024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981075" y="5576888"/>
                <a:ext cx="23042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250" b="1" dirty="0">
                    <a:solidFill>
                      <a:srgbClr val="3E5C49"/>
                    </a:solidFill>
                    <a:latin typeface="Arial"/>
                    <a:ea typeface="Microsoft YaHei"/>
                    <a:cs typeface="Arial"/>
                  </a:rPr>
                  <a:t>0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996315" y="5944552"/>
                <a:ext cx="5867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9736F"/>
                    </a:solidFill>
                    <a:latin typeface="Arial"/>
                    <a:ea typeface="Microsoft YaHei"/>
                    <a:cs typeface="Arial"/>
                  </a:rPr>
                  <a:t>人工色素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33625" y="5576888"/>
              <a:ext cx="601980" cy="581024"/>
              <a:chOff x="2333625" y="5576888"/>
              <a:chExt cx="601980" cy="581024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2333625" y="5576888"/>
                <a:ext cx="576965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250" b="1" dirty="0">
                    <a:solidFill>
                      <a:srgbClr val="3E5C49"/>
                    </a:solidFill>
                    <a:latin typeface="Arial"/>
                    <a:ea typeface="Microsoft YaHei"/>
                    <a:cs typeface="Arial"/>
                  </a:rPr>
                  <a:t>72h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348865" y="5944552"/>
                <a:ext cx="5867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9736F"/>
                    </a:solidFill>
                    <a:latin typeface="Arial"/>
                    <a:ea typeface="Microsoft YaHei"/>
                    <a:cs typeface="Arial"/>
                  </a:rPr>
                  <a:t>低温风干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914775" y="5576888"/>
              <a:ext cx="601980" cy="581024"/>
              <a:chOff x="3914775" y="5576888"/>
              <a:chExt cx="601980" cy="581024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3914775" y="5576888"/>
                <a:ext cx="23042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250" b="1" dirty="0">
                    <a:solidFill>
                      <a:srgbClr val="3E5C49"/>
                    </a:solidFill>
                    <a:latin typeface="Arial"/>
                    <a:ea typeface="Microsoft YaHei"/>
                    <a:cs typeface="Arial"/>
                  </a:rPr>
                  <a:t>6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930015" y="5944552"/>
                <a:ext cx="5867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9736F"/>
                    </a:solidFill>
                    <a:latin typeface="Arial"/>
                    <a:ea typeface="Microsoft YaHei"/>
                    <a:cs typeface="Arial"/>
                  </a:rPr>
                  <a:t>精选配方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5191125" y="5576888"/>
              <a:ext cx="813245" cy="581024"/>
              <a:chOff x="5191125" y="5576888"/>
              <a:chExt cx="813245" cy="581024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5191125" y="5576888"/>
                <a:ext cx="813245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250" b="1" dirty="0">
                    <a:solidFill>
                      <a:srgbClr val="3E5C49"/>
                    </a:solidFill>
                    <a:latin typeface="Arial"/>
                    <a:ea typeface="Microsoft YaHei"/>
                    <a:cs typeface="Arial"/>
                  </a:rPr>
                  <a:t>100%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206365" y="5944552"/>
                <a:ext cx="5867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9736F"/>
                    </a:solidFill>
                    <a:latin typeface="Arial"/>
                    <a:ea typeface="Microsoft YaHei"/>
                    <a:cs typeface="Arial"/>
                  </a:rPr>
                  <a:t>中文标注</a:t>
                </a:r>
              </a:p>
            </p:txBody>
          </p:sp>
        </p:grpSp>
      </p:grpSp>
      <p:sp>
        <p:nvSpPr>
          <p:cNvPr id="31" name="TextBox 31"/>
          <p:cNvSpPr txBox="1"/>
          <p:nvPr/>
        </p:nvSpPr>
        <p:spPr>
          <a:xfrm>
            <a:off x="636270" y="6513195"/>
            <a:ext cx="102498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F5F1E8"/>
                </a:solidFill>
                <a:latin typeface="Arial"/>
                <a:ea typeface="Microsoft YaHei"/>
                <a:cs typeface="Arial"/>
              </a:rPr>
              <a:t>招商沟通版 · 2026</a:t>
            </a:r>
          </a:p>
        </p:txBody>
      </p: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781050" y="1466850"/>
              <a:ext cx="7962900" cy="4552950"/>
            </a:xfrm>
            <a:prstGeom prst="roundRect">
              <a:avLst>
                <a:gd name="adj" fmla="val 5439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9029700" y="1466850"/>
              <a:ext cx="2438400" cy="4552950"/>
            </a:xfrm>
            <a:prstGeom prst="roundRect">
              <a:avLst>
                <a:gd name="adj" fmla="val 10156"/>
              </a:avLst>
            </a:prstGeom>
            <a:solidFill>
              <a:srgbClr val="EDF4EA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781050" y="723900"/>
            <a:ext cx="7573442" cy="919162"/>
            <a:chOff x="781050" y="723900"/>
            <a:chExt cx="7573442" cy="919162"/>
          </a:xfrm>
        </p:grpSpPr>
        <p:sp>
          <p:nvSpPr>
            <p:cNvPr id="7" name="Rectangle 7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8" name="Freeform 8"/>
            <p:cNvSpPr/>
            <p:nvPr/>
          </p:nvSpPr>
          <p:spPr>
            <a:xfrm>
              <a:off x="933450" y="874678"/>
              <a:ext cx="173677" cy="176997"/>
            </a:xfrm>
            <a:custGeom>
              <a:avLst/>
              <a:gdLst/>
              <a:ahLst/>
              <a:cxnLst/>
              <a:rect l="l" t="t" r="r" b="b"/>
              <a:pathLst>
                <a:path w="173677" h="176997">
                  <a:moveTo>
                    <a:pt x="147638" y="1622"/>
                  </a:moveTo>
                  <a:cubicBezTo>
                    <a:pt x="157211" y="1625"/>
                    <a:pt x="165853" y="7361"/>
                    <a:pt x="169572" y="16183"/>
                  </a:cubicBezTo>
                  <a:cubicBezTo>
                    <a:pt x="173292" y="25004"/>
                    <a:pt x="171367" y="35196"/>
                    <a:pt x="164685" y="42053"/>
                  </a:cubicBezTo>
                  <a:cubicBezTo>
                    <a:pt x="158004" y="48910"/>
                    <a:pt x="147866" y="51098"/>
                    <a:pt x="138951" y="47609"/>
                  </a:cubicBezTo>
                  <a:lnTo>
                    <a:pt x="95555" y="90995"/>
                  </a:lnTo>
                  <a:cubicBezTo>
                    <a:pt x="102689" y="101329"/>
                    <a:pt x="105854" y="113890"/>
                    <a:pt x="104470" y="126371"/>
                  </a:cubicBezTo>
                  <a:lnTo>
                    <a:pt x="129464" y="133867"/>
                  </a:lnTo>
                  <a:cubicBezTo>
                    <a:pt x="136755" y="125266"/>
                    <a:pt x="149079" y="122958"/>
                    <a:pt x="158989" y="128337"/>
                  </a:cubicBezTo>
                  <a:cubicBezTo>
                    <a:pt x="168899" y="133717"/>
                    <a:pt x="173677" y="145310"/>
                    <a:pt x="170436" y="156110"/>
                  </a:cubicBezTo>
                  <a:cubicBezTo>
                    <a:pt x="167195" y="166909"/>
                    <a:pt x="156823" y="173956"/>
                    <a:pt x="145589" y="172990"/>
                  </a:cubicBezTo>
                  <a:cubicBezTo>
                    <a:pt x="134354" y="172024"/>
                    <a:pt x="125337" y="163311"/>
                    <a:pt x="123987" y="152117"/>
                  </a:cubicBezTo>
                  <a:lnTo>
                    <a:pt x="99003" y="144611"/>
                  </a:lnTo>
                  <a:cubicBezTo>
                    <a:pt x="88142" y="165798"/>
                    <a:pt x="64359" y="176997"/>
                    <a:pt x="41108" y="171872"/>
                  </a:cubicBezTo>
                  <a:cubicBezTo>
                    <a:pt x="17857" y="166748"/>
                    <a:pt x="986" y="146589"/>
                    <a:pt x="38" y="122799"/>
                  </a:cubicBezTo>
                  <a:lnTo>
                    <a:pt x="0" y="120684"/>
                  </a:lnTo>
                  <a:lnTo>
                    <a:pt x="38" y="118579"/>
                  </a:lnTo>
                  <a:cubicBezTo>
                    <a:pt x="794" y="99703"/>
                    <a:pt x="11654" y="82696"/>
                    <a:pt x="28461" y="74069"/>
                  </a:cubicBezTo>
                  <a:lnTo>
                    <a:pt x="20955" y="49075"/>
                  </a:lnTo>
                  <a:cubicBezTo>
                    <a:pt x="9629" y="47716"/>
                    <a:pt x="862" y="38509"/>
                    <a:pt x="57" y="27130"/>
                  </a:cubicBezTo>
                  <a:lnTo>
                    <a:pt x="0" y="25434"/>
                  </a:lnTo>
                  <a:lnTo>
                    <a:pt x="48" y="23872"/>
                  </a:lnTo>
                  <a:cubicBezTo>
                    <a:pt x="757" y="13068"/>
                    <a:pt x="8666" y="4103"/>
                    <a:pt x="19297" y="2052"/>
                  </a:cubicBezTo>
                  <a:cubicBezTo>
                    <a:pt x="29928" y="0"/>
                    <a:pt x="40605" y="5379"/>
                    <a:pt x="45283" y="15143"/>
                  </a:cubicBezTo>
                  <a:cubicBezTo>
                    <a:pt x="49962" y="24907"/>
                    <a:pt x="47465" y="36598"/>
                    <a:pt x="39205" y="43599"/>
                  </a:cubicBezTo>
                  <a:lnTo>
                    <a:pt x="46701" y="68602"/>
                  </a:lnTo>
                  <a:cubicBezTo>
                    <a:pt x="59182" y="67217"/>
                    <a:pt x="71743" y="70383"/>
                    <a:pt x="82077" y="77517"/>
                  </a:cubicBezTo>
                  <a:lnTo>
                    <a:pt x="125463" y="34121"/>
                  </a:lnTo>
                  <a:cubicBezTo>
                    <a:pt x="124568" y="31843"/>
                    <a:pt x="124032" y="29439"/>
                    <a:pt x="123873" y="26996"/>
                  </a:cubicBezTo>
                  <a:lnTo>
                    <a:pt x="123825" y="25434"/>
                  </a:lnTo>
                  <a:lnTo>
                    <a:pt x="123873" y="23872"/>
                  </a:lnTo>
                  <a:cubicBezTo>
                    <a:pt x="124696" y="11353"/>
                    <a:pt x="135091" y="1620"/>
                    <a:pt x="147638" y="1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453515" y="820102"/>
              <a:ext cx="14674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PARTNER CONVERSION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34465" y="1001078"/>
              <a:ext cx="6920027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合作转化漏斗要把“兴趣”推进到“复购样板”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53515" y="1429702"/>
              <a:ext cx="42271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招商跟进不是发资料，而是设计一条从试样到复购数据的转化路径。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09950" y="1809750"/>
            <a:ext cx="5372100" cy="3524250"/>
            <a:chOff x="3409950" y="1809750"/>
            <a:chExt cx="5372100" cy="3524250"/>
          </a:xfrm>
        </p:grpSpPr>
        <p:sp>
          <p:nvSpPr>
            <p:cNvPr id="13" name="Freeform 13"/>
            <p:cNvSpPr/>
            <p:nvPr/>
          </p:nvSpPr>
          <p:spPr>
            <a:xfrm>
              <a:off x="3409950" y="1809750"/>
              <a:ext cx="5372100" cy="590550"/>
            </a:xfrm>
            <a:custGeom>
              <a:avLst/>
              <a:gdLst/>
              <a:ahLst/>
              <a:cxnLst/>
              <a:rect l="l" t="t" r="r" b="b"/>
              <a:pathLst>
                <a:path w="5372100" h="590550">
                  <a:moveTo>
                    <a:pt x="0" y="0"/>
                  </a:moveTo>
                  <a:lnTo>
                    <a:pt x="5372100" y="0"/>
                  </a:lnTo>
                  <a:lnTo>
                    <a:pt x="5029200" y="590550"/>
                  </a:lnTo>
                  <a:lnTo>
                    <a:pt x="342900" y="590550"/>
                  </a:lnTo>
                  <a:close/>
                </a:path>
              </a:pathLst>
            </a:custGeom>
            <a:gradFill>
              <a:gsLst>
                <a:gs pos="0">
                  <a:srgbClr val="708A74"/>
                </a:gs>
                <a:gs pos="100000">
                  <a:srgbClr val="3E5C49"/>
                </a:gs>
              </a:gsLst>
              <a:lin ang="5400000" scaled="1"/>
            </a:gradFill>
            <a:ln>
              <a:noFill/>
            </a:ln>
            <a:effectLst>
              <a:outerShdw blurRad="152400" dist="38100" dir="5400000" algn="ctr" rotWithShape="0">
                <a:srgbClr val="17201D">
                  <a:alpha val="6750"/>
                </a:srgbClr>
              </a:outerShdw>
            </a:effectLst>
          </p:spPr>
        </p:sp>
        <p:sp>
          <p:nvSpPr>
            <p:cNvPr id="14" name="TextBox 14"/>
            <p:cNvSpPr txBox="1"/>
            <p:nvPr/>
          </p:nvSpPr>
          <p:spPr>
            <a:xfrm>
              <a:off x="5451267" y="1936432"/>
              <a:ext cx="12894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01 线索沟通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650188" y="2218849"/>
              <a:ext cx="289162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确认渠道类型、客群、客单和现有宠物食品结构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752850" y="2533650"/>
              <a:ext cx="4686300" cy="590550"/>
            </a:xfrm>
            <a:custGeom>
              <a:avLst/>
              <a:gdLst/>
              <a:ahLst/>
              <a:cxnLst/>
              <a:rect l="l" t="t" r="r" b="b"/>
              <a:pathLst>
                <a:path w="4686300" h="590550">
                  <a:moveTo>
                    <a:pt x="0" y="0"/>
                  </a:moveTo>
                  <a:lnTo>
                    <a:pt x="4686300" y="0"/>
                  </a:lnTo>
                  <a:lnTo>
                    <a:pt x="4343400" y="590550"/>
                  </a:lnTo>
                  <a:lnTo>
                    <a:pt x="342900" y="590550"/>
                  </a:ln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  <a:effectLst>
              <a:outerShdw blurRad="152400" dist="38100" dir="5400000" algn="ctr" rotWithShape="0">
                <a:srgbClr val="17201D">
                  <a:alpha val="6750"/>
                </a:srgbClr>
              </a:outerShdw>
            </a:effectLst>
          </p:spPr>
        </p:sp>
        <p:sp>
          <p:nvSpPr>
            <p:cNvPr id="17" name="TextBox 17"/>
            <p:cNvSpPr txBox="1"/>
            <p:nvPr/>
          </p:nvSpPr>
          <p:spPr>
            <a:xfrm>
              <a:off x="5451267" y="2660332"/>
              <a:ext cx="12894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02 试样体验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837899" y="2942749"/>
              <a:ext cx="251620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提供 2-3 个热销组合包，收集适口性反馈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095750" y="3257550"/>
              <a:ext cx="4000500" cy="590550"/>
            </a:xfrm>
            <a:custGeom>
              <a:avLst/>
              <a:gdLst/>
              <a:ahLst/>
              <a:cxnLst/>
              <a:rect l="l" t="t" r="r" b="b"/>
              <a:pathLst>
                <a:path w="4000500" h="590550">
                  <a:moveTo>
                    <a:pt x="0" y="0"/>
                  </a:moveTo>
                  <a:lnTo>
                    <a:pt x="4000500" y="0"/>
                  </a:lnTo>
                  <a:lnTo>
                    <a:pt x="3657600" y="590550"/>
                  </a:lnTo>
                  <a:lnTo>
                    <a:pt x="342900" y="590550"/>
                  </a:lnTo>
                  <a:close/>
                </a:path>
              </a:pathLst>
            </a:custGeom>
            <a:gradFill>
              <a:gsLst>
                <a:gs pos="0">
                  <a:srgbClr val="C28A5C"/>
                </a:gs>
                <a:gs pos="100000">
                  <a:srgbClr val="708A74"/>
                </a:gs>
              </a:gsLst>
              <a:lin ang="5400000" scaled="1"/>
            </a:gradFill>
            <a:ln>
              <a:noFill/>
            </a:ln>
            <a:effectLst>
              <a:outerShdw blurRad="152400" dist="38100" dir="5400000" algn="ctr" rotWithShape="0">
                <a:srgbClr val="17201D">
                  <a:alpha val="6750"/>
                </a:srgbClr>
              </a:outerShdw>
            </a:effectLst>
          </p:spPr>
        </p:sp>
        <p:sp>
          <p:nvSpPr>
            <p:cNvPr id="20" name="TextBox 20"/>
            <p:cNvSpPr txBox="1"/>
            <p:nvPr/>
          </p:nvSpPr>
          <p:spPr>
            <a:xfrm>
              <a:off x="5451267" y="3384232"/>
              <a:ext cx="12894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03 首批铺货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769641" y="3666649"/>
              <a:ext cx="265271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以 6 SKU 中 3 个主推款启动，控制库存压力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4438650" y="3981450"/>
              <a:ext cx="3314700" cy="590550"/>
            </a:xfrm>
            <a:custGeom>
              <a:avLst/>
              <a:gdLst/>
              <a:ahLst/>
              <a:cxnLst/>
              <a:rect l="l" t="t" r="r" b="b"/>
              <a:pathLst>
                <a:path w="3314700" h="590550">
                  <a:moveTo>
                    <a:pt x="0" y="0"/>
                  </a:moveTo>
                  <a:lnTo>
                    <a:pt x="3314700" y="0"/>
                  </a:lnTo>
                  <a:lnTo>
                    <a:pt x="2971800" y="590550"/>
                  </a:lnTo>
                  <a:lnTo>
                    <a:pt x="342900" y="590550"/>
                  </a:ln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  <a:effectLst>
              <a:outerShdw blurRad="152400" dist="38100" dir="5400000" algn="ctr" rotWithShape="0">
                <a:srgbClr val="17201D">
                  <a:alpha val="6750"/>
                </a:srgbClr>
              </a:outerShdw>
            </a:effectLst>
          </p:spPr>
        </p:sp>
        <p:sp>
          <p:nvSpPr>
            <p:cNvPr id="23" name="TextBox 23"/>
            <p:cNvSpPr txBox="1"/>
            <p:nvPr/>
          </p:nvSpPr>
          <p:spPr>
            <a:xfrm>
              <a:off x="5451267" y="4108132"/>
              <a:ext cx="12894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04 活动转化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854964" y="4390549"/>
              <a:ext cx="248207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门店试吃、社群团购、内容种草同步推动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781550" y="4705350"/>
              <a:ext cx="2628900" cy="628650"/>
            </a:xfrm>
            <a:custGeom>
              <a:avLst/>
              <a:gdLst/>
              <a:ahLst/>
              <a:cxnLst/>
              <a:rect l="l" t="t" r="r" b="b"/>
              <a:pathLst>
                <a:path w="2628900" h="628650">
                  <a:moveTo>
                    <a:pt x="0" y="0"/>
                  </a:moveTo>
                  <a:lnTo>
                    <a:pt x="2628900" y="0"/>
                  </a:lnTo>
                  <a:lnTo>
                    <a:pt x="2266950" y="628650"/>
                  </a:lnTo>
                  <a:lnTo>
                    <a:pt x="361950" y="628650"/>
                  </a:lnTo>
                  <a:close/>
                </a:path>
              </a:pathLst>
            </a:custGeom>
            <a:gradFill>
              <a:gsLst>
                <a:gs pos="0">
                  <a:srgbClr val="B45868"/>
                </a:gs>
                <a:gs pos="100000">
                  <a:srgbClr val="3E5C49"/>
                </a:gs>
              </a:gsLst>
              <a:lin ang="5400000" scaled="1"/>
            </a:gradFill>
            <a:ln>
              <a:noFill/>
            </a:ln>
            <a:effectLst>
              <a:outerShdw blurRad="152400" dist="38100" dir="5400000" algn="ctr" rotWithShape="0">
                <a:srgbClr val="17201D">
                  <a:alpha val="6750"/>
                </a:srgbClr>
              </a:outerShdw>
            </a:effectLst>
          </p:spPr>
        </p:sp>
        <p:sp>
          <p:nvSpPr>
            <p:cNvPr id="26" name="TextBox 26"/>
            <p:cNvSpPr txBox="1"/>
            <p:nvPr/>
          </p:nvSpPr>
          <p:spPr>
            <a:xfrm>
              <a:off x="5451267" y="4851082"/>
              <a:ext cx="12894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05 复购样板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650188" y="5133499"/>
              <a:ext cx="289162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复盘订单、客单价、热销组合，决定扩品和授权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23950" y="2038350"/>
            <a:ext cx="1562100" cy="3124200"/>
            <a:chOff x="1123950" y="2038350"/>
            <a:chExt cx="1562100" cy="3124200"/>
          </a:xfrm>
        </p:grpSpPr>
        <p:sp>
          <p:nvSpPr>
            <p:cNvPr id="29" name="Rectangle 29"/>
            <p:cNvSpPr/>
            <p:nvPr/>
          </p:nvSpPr>
          <p:spPr>
            <a:xfrm>
              <a:off x="1123950" y="2038350"/>
              <a:ext cx="1562100" cy="3124200"/>
            </a:xfrm>
            <a:prstGeom prst="roundRect">
              <a:avLst>
                <a:gd name="adj" fmla="val 13415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553718" y="2366010"/>
              <a:ext cx="7025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漏斗目标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23940" y="2841308"/>
              <a:ext cx="962120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15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试销</a:t>
              </a:r>
            </a:p>
          </p:txBody>
        </p:sp>
        <p:sp>
          <p:nvSpPr>
            <p:cNvPr id="32" name="Line 32"/>
            <p:cNvSpPr/>
            <p:nvPr/>
          </p:nvSpPr>
          <p:spPr>
            <a:xfrm>
              <a:off x="1390650" y="3448050"/>
              <a:ext cx="1028700" cy="9525"/>
            </a:xfrm>
            <a:custGeom>
              <a:avLst/>
              <a:gdLst/>
              <a:ahLst/>
              <a:cxnLst/>
              <a:rect l="l" t="t" r="r" b="b"/>
              <a:pathLst>
                <a:path w="1028700" h="9525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4288">
              <a:solidFill>
                <a:srgbClr val="D8DED5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423940" y="3508058"/>
              <a:ext cx="962120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15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复购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24940" y="4325302"/>
              <a:ext cx="96012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ctr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用真实反馈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决定扩品和授权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32595" y="1745932"/>
            <a:ext cx="2197215" cy="3530918"/>
            <a:chOff x="9332595" y="1745932"/>
            <a:chExt cx="2197215" cy="3530918"/>
          </a:xfrm>
        </p:grpSpPr>
        <p:sp>
          <p:nvSpPr>
            <p:cNvPr id="36" name="TextBox 36"/>
            <p:cNvSpPr txBox="1"/>
            <p:nvPr/>
          </p:nvSpPr>
          <p:spPr>
            <a:xfrm>
              <a:off x="9332595" y="1745932"/>
              <a:ext cx="189014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每一步都要有动作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9410700" y="2305050"/>
              <a:ext cx="2119110" cy="242888"/>
              <a:chOff x="9410700" y="2305050"/>
              <a:chExt cx="2119110" cy="242888"/>
            </a:xfrm>
          </p:grpSpPr>
          <p:sp>
            <p:nvSpPr>
              <p:cNvPr id="37" name="Ellipse 37"/>
              <p:cNvSpPr/>
              <p:nvPr/>
            </p:nvSpPr>
            <p:spPr>
              <a:xfrm>
                <a:off x="9410700" y="2305050"/>
                <a:ext cx="190500" cy="190500"/>
              </a:xfrm>
              <a:prstGeom prst="ellipse">
                <a:avLst/>
              </a:pr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9702165" y="2334578"/>
                <a:ext cx="18276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7201D"/>
                    </a:solidFill>
                    <a:latin typeface="Arial"/>
                    <a:ea typeface="Microsoft YaHei"/>
                    <a:cs typeface="Arial"/>
                  </a:rPr>
                  <a:t>试样包先给 2-3 个热销组合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9410700" y="2800350"/>
              <a:ext cx="1935337" cy="242888"/>
              <a:chOff x="9410700" y="2800350"/>
              <a:chExt cx="1935337" cy="242888"/>
            </a:xfrm>
          </p:grpSpPr>
          <p:sp>
            <p:nvSpPr>
              <p:cNvPr id="40" name="Ellipse 40"/>
              <p:cNvSpPr/>
              <p:nvPr/>
            </p:nvSpPr>
            <p:spPr>
              <a:xfrm>
                <a:off x="9410700" y="2800350"/>
                <a:ext cx="190500" cy="190500"/>
              </a:xfrm>
              <a:prstGeom prst="ellipse">
                <a:avLst/>
              </a:prstGeom>
              <a:solidFill>
                <a:srgbClr val="708A74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9702165" y="2829878"/>
                <a:ext cx="164387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7201D"/>
                    </a:solidFill>
                    <a:latin typeface="Arial"/>
                    <a:ea typeface="Microsoft YaHei"/>
                    <a:cs typeface="Arial"/>
                  </a:rPr>
                  <a:t>铺货先控库存，再看动销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9410700" y="3295650"/>
              <a:ext cx="1788319" cy="242888"/>
              <a:chOff x="9410700" y="3295650"/>
              <a:chExt cx="1788319" cy="242888"/>
            </a:xfrm>
          </p:grpSpPr>
          <p:sp>
            <p:nvSpPr>
              <p:cNvPr id="43" name="Ellipse 43"/>
              <p:cNvSpPr/>
              <p:nvPr/>
            </p:nvSpPr>
            <p:spPr>
              <a:xfrm>
                <a:off x="9410700" y="3295650"/>
                <a:ext cx="190500" cy="190500"/>
              </a:xfrm>
              <a:prstGeom prst="ellipse">
                <a:avLst/>
              </a:prstGeom>
              <a:solidFill>
                <a:srgbClr val="C28A5C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9702165" y="3325178"/>
                <a:ext cx="149685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7201D"/>
                    </a:solidFill>
                    <a:latin typeface="Arial"/>
                    <a:ea typeface="Microsoft YaHei"/>
                    <a:cs typeface="Arial"/>
                  </a:rPr>
                  <a:t>活动同时跑门店和内容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9410700" y="3790950"/>
              <a:ext cx="2082356" cy="242888"/>
              <a:chOff x="9410700" y="3790950"/>
              <a:chExt cx="2082356" cy="242888"/>
            </a:xfrm>
          </p:grpSpPr>
          <p:sp>
            <p:nvSpPr>
              <p:cNvPr id="46" name="Ellipse 46"/>
              <p:cNvSpPr/>
              <p:nvPr/>
            </p:nvSpPr>
            <p:spPr>
              <a:xfrm>
                <a:off x="9410700" y="3790950"/>
                <a:ext cx="190500" cy="190500"/>
              </a:xfrm>
              <a:prstGeom prst="ellipse">
                <a:avLst/>
              </a:prstGeom>
              <a:solidFill>
                <a:srgbClr val="B45868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9702165" y="3820478"/>
                <a:ext cx="17908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7201D"/>
                    </a:solidFill>
                    <a:latin typeface="Arial"/>
                    <a:ea typeface="Microsoft YaHei"/>
                    <a:cs typeface="Arial"/>
                  </a:rPr>
                  <a:t>用后台数据复盘客单和组合</a:t>
                </a:r>
              </a:p>
            </p:txBody>
          </p:sp>
        </p:grpSp>
        <p:sp>
          <p:nvSpPr>
            <p:cNvPr id="49" name="Rectangle 49"/>
            <p:cNvSpPr/>
            <p:nvPr/>
          </p:nvSpPr>
          <p:spPr>
            <a:xfrm>
              <a:off x="9353550" y="4572000"/>
              <a:ext cx="1752600" cy="704850"/>
            </a:xfrm>
            <a:prstGeom prst="roundRect">
              <a:avLst>
                <a:gd name="adj" fmla="val 2432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0" name="Freeform 50"/>
            <p:cNvSpPr/>
            <p:nvPr/>
          </p:nvSpPr>
          <p:spPr>
            <a:xfrm>
              <a:off x="9563100" y="4805858"/>
              <a:ext cx="200311" cy="200639"/>
            </a:xfrm>
            <a:custGeom>
              <a:avLst/>
              <a:gdLst/>
              <a:ahLst/>
              <a:cxnLst/>
              <a:rect l="l" t="t" r="r" b="b"/>
              <a:pathLst>
                <a:path w="200311" h="200639">
                  <a:moveTo>
                    <a:pt x="142875" y="17030"/>
                  </a:moveTo>
                  <a:cubicBezTo>
                    <a:pt x="182569" y="39949"/>
                    <a:pt x="200311" y="87890"/>
                    <a:pt x="185099" y="131128"/>
                  </a:cubicBezTo>
                  <a:cubicBezTo>
                    <a:pt x="169888" y="174367"/>
                    <a:pt x="126037" y="200639"/>
                    <a:pt x="80736" y="193656"/>
                  </a:cubicBezTo>
                  <a:cubicBezTo>
                    <a:pt x="35435" y="186673"/>
                    <a:pt x="1532" y="148415"/>
                    <a:pt x="48" y="102603"/>
                  </a:cubicBezTo>
                  <a:lnTo>
                    <a:pt x="0" y="99517"/>
                  </a:lnTo>
                  <a:lnTo>
                    <a:pt x="48" y="96431"/>
                  </a:lnTo>
                  <a:cubicBezTo>
                    <a:pt x="1133" y="62969"/>
                    <a:pt x="19706" y="32534"/>
                    <a:pt x="48967" y="16267"/>
                  </a:cubicBezTo>
                  <a:cubicBezTo>
                    <a:pt x="78228" y="0"/>
                    <a:pt x="113882" y="290"/>
                    <a:pt x="142875" y="17030"/>
                  </a:cubicBezTo>
                  <a:close/>
                  <a:moveTo>
                    <a:pt x="130559" y="73732"/>
                  </a:moveTo>
                  <a:cubicBezTo>
                    <a:pt x="127166" y="70339"/>
                    <a:pt x="121778" y="70001"/>
                    <a:pt x="117986" y="72942"/>
                  </a:cubicBezTo>
                  <a:lnTo>
                    <a:pt x="117091" y="73732"/>
                  </a:lnTo>
                  <a:lnTo>
                    <a:pt x="85725" y="105089"/>
                  </a:lnTo>
                  <a:lnTo>
                    <a:pt x="73409" y="92782"/>
                  </a:lnTo>
                  <a:lnTo>
                    <a:pt x="72514" y="91992"/>
                  </a:lnTo>
                  <a:cubicBezTo>
                    <a:pt x="68722" y="89053"/>
                    <a:pt x="63336" y="89392"/>
                    <a:pt x="59943" y="92785"/>
                  </a:cubicBezTo>
                  <a:cubicBezTo>
                    <a:pt x="56551" y="96177"/>
                    <a:pt x="56211" y="101564"/>
                    <a:pt x="59150" y="105355"/>
                  </a:cubicBezTo>
                  <a:lnTo>
                    <a:pt x="59941" y="106251"/>
                  </a:lnTo>
                  <a:lnTo>
                    <a:pt x="78991" y="125301"/>
                  </a:lnTo>
                  <a:lnTo>
                    <a:pt x="79886" y="126091"/>
                  </a:lnTo>
                  <a:cubicBezTo>
                    <a:pt x="83322" y="128757"/>
                    <a:pt x="88128" y="128757"/>
                    <a:pt x="91564" y="126091"/>
                  </a:cubicBezTo>
                  <a:lnTo>
                    <a:pt x="92459" y="125301"/>
                  </a:lnTo>
                  <a:lnTo>
                    <a:pt x="130559" y="87201"/>
                  </a:lnTo>
                  <a:lnTo>
                    <a:pt x="131350" y="86305"/>
                  </a:lnTo>
                  <a:cubicBezTo>
                    <a:pt x="134291" y="82514"/>
                    <a:pt x="133952" y="77126"/>
                    <a:pt x="130559" y="73732"/>
                  </a:cubicBez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9872662" y="4755356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最终判断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874568" y="4990624"/>
              <a:ext cx="132492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是否扩品、补货、授权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69620" y="6436995"/>
            <a:ext cx="10709910" cy="182880"/>
            <a:chOff x="769620" y="6436995"/>
            <a:chExt cx="10709910" cy="182880"/>
          </a:xfrm>
        </p:grpSpPr>
        <p:sp>
          <p:nvSpPr>
            <p:cNvPr id="54" name="TextBox 54"/>
            <p:cNvSpPr txBox="1"/>
            <p:nvPr/>
          </p:nvSpPr>
          <p:spPr>
            <a:xfrm>
              <a:off x="769620" y="6436995"/>
              <a:ext cx="316125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招商转化路径设计，基于产品货盘与后台复盘能力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10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723900" y="1428750"/>
              <a:ext cx="7715250" cy="4629150"/>
            </a:xfrm>
            <a:prstGeom prst="roundRect">
              <a:avLst>
                <a:gd name="adj" fmla="val 535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8763000" y="1428750"/>
              <a:ext cx="2705100" cy="4629150"/>
            </a:xfrm>
            <a:prstGeom prst="roundRect">
              <a:avLst>
                <a:gd name="adj" fmla="val 9155"/>
              </a:avLst>
            </a:prstGeom>
            <a:solidFill>
              <a:srgbClr val="EDF4EA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781050" y="723900"/>
            <a:ext cx="6573717" cy="919162"/>
            <a:chOff x="781050" y="723900"/>
            <a:chExt cx="6573717" cy="919162"/>
          </a:xfrm>
        </p:grpSpPr>
        <p:sp>
          <p:nvSpPr>
            <p:cNvPr id="7" name="Rectangle 7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8" name="Freeform 8"/>
            <p:cNvSpPr/>
            <p:nvPr/>
          </p:nvSpPr>
          <p:spPr>
            <a:xfrm>
              <a:off x="923925" y="885825"/>
              <a:ext cx="190500" cy="152396"/>
            </a:xfrm>
            <a:custGeom>
              <a:avLst/>
              <a:gdLst/>
              <a:ahLst/>
              <a:cxnLst/>
              <a:rect l="l" t="t" r="r" b="b"/>
              <a:pathLst>
                <a:path w="190500" h="152396">
                  <a:moveTo>
                    <a:pt x="104775" y="0"/>
                  </a:moveTo>
                  <a:cubicBezTo>
                    <a:pt x="110036" y="0"/>
                    <a:pt x="114300" y="4264"/>
                    <a:pt x="114300" y="9525"/>
                  </a:cubicBezTo>
                  <a:lnTo>
                    <a:pt x="152400" y="9525"/>
                  </a:lnTo>
                  <a:cubicBezTo>
                    <a:pt x="155305" y="9525"/>
                    <a:pt x="158051" y="10851"/>
                    <a:pt x="159858" y="13125"/>
                  </a:cubicBezTo>
                  <a:lnTo>
                    <a:pt x="160563" y="14154"/>
                  </a:lnTo>
                  <a:lnTo>
                    <a:pt x="189138" y="61779"/>
                  </a:lnTo>
                  <a:lnTo>
                    <a:pt x="189662" y="62760"/>
                  </a:lnTo>
                  <a:lnTo>
                    <a:pt x="190043" y="63779"/>
                  </a:lnTo>
                  <a:lnTo>
                    <a:pt x="190319" y="64818"/>
                  </a:lnTo>
                  <a:lnTo>
                    <a:pt x="190471" y="65865"/>
                  </a:lnTo>
                  <a:lnTo>
                    <a:pt x="190500" y="66675"/>
                  </a:lnTo>
                  <a:lnTo>
                    <a:pt x="190500" y="123825"/>
                  </a:lnTo>
                  <a:cubicBezTo>
                    <a:pt x="190500" y="129086"/>
                    <a:pt x="186236" y="133350"/>
                    <a:pt x="180975" y="133350"/>
                  </a:cubicBezTo>
                  <a:lnTo>
                    <a:pt x="169821" y="133350"/>
                  </a:lnTo>
                  <a:cubicBezTo>
                    <a:pt x="165780" y="144766"/>
                    <a:pt x="154985" y="152396"/>
                    <a:pt x="142875" y="152396"/>
                  </a:cubicBezTo>
                  <a:cubicBezTo>
                    <a:pt x="130765" y="152396"/>
                    <a:pt x="119970" y="144766"/>
                    <a:pt x="115929" y="133350"/>
                  </a:cubicBezTo>
                  <a:lnTo>
                    <a:pt x="74571" y="133350"/>
                  </a:lnTo>
                  <a:cubicBezTo>
                    <a:pt x="70530" y="144766"/>
                    <a:pt x="59735" y="152396"/>
                    <a:pt x="47625" y="152396"/>
                  </a:cubicBezTo>
                  <a:cubicBezTo>
                    <a:pt x="35515" y="152396"/>
                    <a:pt x="24720" y="144766"/>
                    <a:pt x="20679" y="133350"/>
                  </a:cubicBezTo>
                  <a:lnTo>
                    <a:pt x="9525" y="133350"/>
                  </a:lnTo>
                  <a:cubicBezTo>
                    <a:pt x="4264" y="133350"/>
                    <a:pt x="0" y="129086"/>
                    <a:pt x="0" y="123825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47625" y="114300"/>
                  </a:moveTo>
                  <a:cubicBezTo>
                    <a:pt x="42364" y="114300"/>
                    <a:pt x="38100" y="118564"/>
                    <a:pt x="38100" y="123825"/>
                  </a:cubicBezTo>
                  <a:cubicBezTo>
                    <a:pt x="38100" y="129086"/>
                    <a:pt x="42364" y="133350"/>
                    <a:pt x="47625" y="133350"/>
                  </a:cubicBezTo>
                  <a:cubicBezTo>
                    <a:pt x="52886" y="133350"/>
                    <a:pt x="57150" y="129086"/>
                    <a:pt x="57150" y="123825"/>
                  </a:cubicBezTo>
                  <a:cubicBezTo>
                    <a:pt x="57150" y="118564"/>
                    <a:pt x="52886" y="114300"/>
                    <a:pt x="47625" y="114300"/>
                  </a:cubicBezTo>
                  <a:moveTo>
                    <a:pt x="142875" y="114300"/>
                  </a:moveTo>
                  <a:cubicBezTo>
                    <a:pt x="137614" y="114300"/>
                    <a:pt x="133350" y="118564"/>
                    <a:pt x="133350" y="123825"/>
                  </a:cubicBezTo>
                  <a:cubicBezTo>
                    <a:pt x="133350" y="129086"/>
                    <a:pt x="137614" y="133350"/>
                    <a:pt x="142875" y="133350"/>
                  </a:cubicBezTo>
                  <a:cubicBezTo>
                    <a:pt x="148136" y="133350"/>
                    <a:pt x="152400" y="129086"/>
                    <a:pt x="152400" y="123825"/>
                  </a:cubicBezTo>
                  <a:cubicBezTo>
                    <a:pt x="152400" y="118564"/>
                    <a:pt x="148136" y="114300"/>
                    <a:pt x="142875" y="114300"/>
                  </a:cubicBezTo>
                  <a:moveTo>
                    <a:pt x="147009" y="28575"/>
                  </a:moveTo>
                  <a:lnTo>
                    <a:pt x="114300" y="28575"/>
                  </a:lnTo>
                  <a:lnTo>
                    <a:pt x="114300" y="57150"/>
                  </a:lnTo>
                  <a:lnTo>
                    <a:pt x="164154" y="57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453515" y="820102"/>
              <a:ext cx="10410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90-DAY LAUNCH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34465" y="1001078"/>
              <a:ext cx="5920302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90 天启动计划：先跑样板，再扩渠道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53515" y="1429702"/>
              <a:ext cx="49272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招商启动期的关键不是铺得多，而是跑出可复制的商品组合、话术和数据样板。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95450" y="1962150"/>
            <a:ext cx="9525" cy="3505200"/>
            <a:chOff x="1695450" y="1962150"/>
            <a:chExt cx="9525" cy="3505200"/>
          </a:xfrm>
        </p:grpSpPr>
        <p:sp>
          <p:nvSpPr>
            <p:cNvPr id="13" name="Line 13"/>
            <p:cNvSpPr/>
            <p:nvPr/>
          </p:nvSpPr>
          <p:spPr>
            <a:xfrm>
              <a:off x="1695450" y="1962150"/>
              <a:ext cx="9525" cy="3505200"/>
            </a:xfrm>
            <a:custGeom>
              <a:avLst/>
              <a:gdLst/>
              <a:ahLst/>
              <a:cxnLst/>
              <a:rect l="l" t="t" r="r" b="b"/>
              <a:pathLst>
                <a:path w="9525" h="3505200">
                  <a:moveTo>
                    <a:pt x="0" y="0"/>
                  </a:moveTo>
                  <a:lnTo>
                    <a:pt x="0" y="3505200"/>
                  </a:lnTo>
                </a:path>
              </a:pathLst>
            </a:custGeom>
            <a:noFill/>
            <a:ln w="57150" cap="rnd">
              <a:gradFill>
                <a:gsLst>
                  <a:gs pos="0">
                    <a:srgbClr val="3E5C49"/>
                  </a:gs>
                  <a:gs pos="50000">
                    <a:srgbClr val="708A74"/>
                  </a:gs>
                  <a:gs pos="100000">
                    <a:srgbClr val="C28A5C"/>
                  </a:gs>
                </a:gsLst>
                <a:lin ang="5400000" scaled="1"/>
              </a:gradFill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786944" y="1676400"/>
            <a:ext cx="7042606" cy="800100"/>
            <a:chOff x="786944" y="1676400"/>
            <a:chExt cx="7042606" cy="800100"/>
          </a:xfrm>
        </p:grpSpPr>
        <p:sp>
          <p:nvSpPr>
            <p:cNvPr id="15" name="TextBox 15"/>
            <p:cNvSpPr txBox="1"/>
            <p:nvPr/>
          </p:nvSpPr>
          <p:spPr>
            <a:xfrm>
              <a:off x="786944" y="1955006"/>
              <a:ext cx="57989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0-15 天</a:t>
              </a:r>
            </a:p>
          </p:txBody>
        </p:sp>
        <p:sp>
          <p:nvSpPr>
            <p:cNvPr id="16" name="Ellipse 16"/>
            <p:cNvSpPr/>
            <p:nvPr/>
          </p:nvSpPr>
          <p:spPr>
            <a:xfrm>
              <a:off x="1485900" y="1828800"/>
              <a:ext cx="419100" cy="419100"/>
            </a:xfrm>
            <a:prstGeom prst="ellipse">
              <a:avLst/>
            </a:prstGeom>
            <a:solidFill>
              <a:srgbClr val="3E5C49"/>
            </a:solidFill>
            <a:ln w="47625">
              <a:solidFill>
                <a:srgbClr val="FFFFFF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1600200" y="1938833"/>
              <a:ext cx="200311" cy="200639"/>
            </a:xfrm>
            <a:custGeom>
              <a:avLst/>
              <a:gdLst/>
              <a:ahLst/>
              <a:cxnLst/>
              <a:rect l="l" t="t" r="r" b="b"/>
              <a:pathLst>
                <a:path w="200311" h="200639">
                  <a:moveTo>
                    <a:pt x="142875" y="17030"/>
                  </a:moveTo>
                  <a:cubicBezTo>
                    <a:pt x="182569" y="39949"/>
                    <a:pt x="200311" y="87890"/>
                    <a:pt x="185099" y="131128"/>
                  </a:cubicBezTo>
                  <a:cubicBezTo>
                    <a:pt x="169888" y="174367"/>
                    <a:pt x="126037" y="200639"/>
                    <a:pt x="80736" y="193656"/>
                  </a:cubicBezTo>
                  <a:cubicBezTo>
                    <a:pt x="35435" y="186673"/>
                    <a:pt x="1532" y="148415"/>
                    <a:pt x="48" y="102603"/>
                  </a:cubicBezTo>
                  <a:lnTo>
                    <a:pt x="0" y="99517"/>
                  </a:lnTo>
                  <a:lnTo>
                    <a:pt x="48" y="96431"/>
                  </a:lnTo>
                  <a:cubicBezTo>
                    <a:pt x="1133" y="62969"/>
                    <a:pt x="19706" y="32534"/>
                    <a:pt x="48967" y="16267"/>
                  </a:cubicBezTo>
                  <a:cubicBezTo>
                    <a:pt x="78228" y="0"/>
                    <a:pt x="113882" y="290"/>
                    <a:pt x="142875" y="17030"/>
                  </a:cubicBezTo>
                  <a:close/>
                  <a:moveTo>
                    <a:pt x="130559" y="73732"/>
                  </a:moveTo>
                  <a:cubicBezTo>
                    <a:pt x="127166" y="70339"/>
                    <a:pt x="121778" y="70001"/>
                    <a:pt x="117986" y="72942"/>
                  </a:cubicBezTo>
                  <a:lnTo>
                    <a:pt x="117091" y="73732"/>
                  </a:lnTo>
                  <a:lnTo>
                    <a:pt x="85725" y="105089"/>
                  </a:lnTo>
                  <a:lnTo>
                    <a:pt x="73409" y="92782"/>
                  </a:lnTo>
                  <a:lnTo>
                    <a:pt x="72514" y="91992"/>
                  </a:lnTo>
                  <a:cubicBezTo>
                    <a:pt x="68722" y="89053"/>
                    <a:pt x="63336" y="89392"/>
                    <a:pt x="59943" y="92785"/>
                  </a:cubicBezTo>
                  <a:cubicBezTo>
                    <a:pt x="56551" y="96177"/>
                    <a:pt x="56211" y="101564"/>
                    <a:pt x="59150" y="105355"/>
                  </a:cubicBezTo>
                  <a:lnTo>
                    <a:pt x="59941" y="106251"/>
                  </a:lnTo>
                  <a:lnTo>
                    <a:pt x="78991" y="125301"/>
                  </a:lnTo>
                  <a:lnTo>
                    <a:pt x="79886" y="126091"/>
                  </a:lnTo>
                  <a:cubicBezTo>
                    <a:pt x="83322" y="128757"/>
                    <a:pt x="88128" y="128757"/>
                    <a:pt x="91564" y="126091"/>
                  </a:cubicBezTo>
                  <a:lnTo>
                    <a:pt x="92459" y="125301"/>
                  </a:lnTo>
                  <a:lnTo>
                    <a:pt x="130559" y="87201"/>
                  </a:lnTo>
                  <a:lnTo>
                    <a:pt x="131350" y="86305"/>
                  </a:lnTo>
                  <a:cubicBezTo>
                    <a:pt x="134291" y="82514"/>
                    <a:pt x="133952" y="77126"/>
                    <a:pt x="130559" y="737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" name="Rectangle 18"/>
            <p:cNvSpPr/>
            <p:nvPr/>
          </p:nvSpPr>
          <p:spPr>
            <a:xfrm>
              <a:off x="2152650" y="1676400"/>
              <a:ext cx="5676900" cy="800100"/>
            </a:xfrm>
            <a:prstGeom prst="roundRect">
              <a:avLst>
                <a:gd name="adj" fmla="val 21429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19" name="Rectangle 19"/>
            <p:cNvSpPr/>
            <p:nvPr/>
          </p:nvSpPr>
          <p:spPr>
            <a:xfrm>
              <a:off x="2362200" y="1885950"/>
              <a:ext cx="57150" cy="3810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2589848" y="1830229"/>
              <a:ext cx="2245281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7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准备样品包和统一话术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595562" y="2145506"/>
              <a:ext cx="347900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确认合作对象，准备样品包、商品话术与图片素材。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6457950" y="1924050"/>
              <a:ext cx="1066800" cy="26670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6538865" y="2017395"/>
              <a:ext cx="90497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交付物：素材包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00308" y="2819400"/>
            <a:ext cx="7129242" cy="800100"/>
            <a:chOff x="700308" y="2819400"/>
            <a:chExt cx="7129242" cy="800100"/>
          </a:xfrm>
        </p:grpSpPr>
        <p:sp>
          <p:nvSpPr>
            <p:cNvPr id="25" name="TextBox 25"/>
            <p:cNvSpPr txBox="1"/>
            <p:nvPr/>
          </p:nvSpPr>
          <p:spPr>
            <a:xfrm>
              <a:off x="700308" y="3098006"/>
              <a:ext cx="66653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125" b="1" dirty="0">
                  <a:solidFill>
                    <a:srgbClr val="708A74"/>
                  </a:solidFill>
                  <a:latin typeface="Arial"/>
                  <a:ea typeface="Microsoft YaHei"/>
                  <a:cs typeface="Arial"/>
                </a:rPr>
                <a:t>16-30 天</a:t>
              </a:r>
            </a:p>
          </p:txBody>
        </p:sp>
        <p:sp>
          <p:nvSpPr>
            <p:cNvPr id="26" name="Ellipse 26"/>
            <p:cNvSpPr/>
            <p:nvPr/>
          </p:nvSpPr>
          <p:spPr>
            <a:xfrm>
              <a:off x="1485900" y="2971800"/>
              <a:ext cx="419100" cy="419100"/>
            </a:xfrm>
            <a:prstGeom prst="ellipse">
              <a:avLst/>
            </a:prstGeom>
            <a:solidFill>
              <a:srgbClr val="708A74"/>
            </a:solidFill>
            <a:ln w="47625">
              <a:solidFill>
                <a:srgbClr val="FFFFFF"/>
              </a:solidFill>
            </a:ln>
          </p:spPr>
        </p:sp>
        <p:grpSp>
          <p:nvGrpSpPr>
            <p:cNvPr id="32" name="Group 32"/>
            <p:cNvGrpSpPr/>
            <p:nvPr/>
          </p:nvGrpSpPr>
          <p:grpSpPr>
            <a:xfrm>
              <a:off x="1596895" y="3095623"/>
              <a:ext cx="197110" cy="171452"/>
              <a:chOff x="1596895" y="3095623"/>
              <a:chExt cx="197110" cy="17145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625889" y="3162300"/>
                <a:ext cx="139094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39094" h="104775">
                    <a:moveTo>
                      <a:pt x="69561" y="0"/>
                    </a:moveTo>
                    <a:cubicBezTo>
                      <a:pt x="56988" y="0"/>
                      <a:pt x="50673" y="4010"/>
                      <a:pt x="41643" y="18326"/>
                    </a:cubicBezTo>
                    <a:lnTo>
                      <a:pt x="39319" y="22117"/>
                    </a:lnTo>
                    <a:lnTo>
                      <a:pt x="35557" y="28670"/>
                    </a:lnTo>
                    <a:cubicBezTo>
                      <a:pt x="35107" y="29475"/>
                      <a:pt x="34659" y="30282"/>
                      <a:pt x="34214" y="31090"/>
                    </a:cubicBezTo>
                    <a:cubicBezTo>
                      <a:pt x="31928" y="35223"/>
                      <a:pt x="28775" y="38262"/>
                      <a:pt x="23365" y="41967"/>
                    </a:cubicBezTo>
                    <a:lnTo>
                      <a:pt x="18126" y="45444"/>
                    </a:lnTo>
                    <a:cubicBezTo>
                      <a:pt x="9173" y="51416"/>
                      <a:pt x="4486" y="56093"/>
                      <a:pt x="1867" y="64065"/>
                    </a:cubicBezTo>
                    <a:cubicBezTo>
                      <a:pt x="686" y="67285"/>
                      <a:pt x="0" y="72190"/>
                      <a:pt x="29" y="76257"/>
                    </a:cubicBezTo>
                    <a:cubicBezTo>
                      <a:pt x="29" y="92326"/>
                      <a:pt x="11440" y="104775"/>
                      <a:pt x="26699" y="104775"/>
                    </a:cubicBezTo>
                    <a:lnTo>
                      <a:pt x="29004" y="104718"/>
                    </a:lnTo>
                    <a:cubicBezTo>
                      <a:pt x="30137" y="104661"/>
                      <a:pt x="31232" y="104556"/>
                      <a:pt x="32375" y="104394"/>
                    </a:cubicBezTo>
                    <a:lnTo>
                      <a:pt x="34738" y="103984"/>
                    </a:lnTo>
                    <a:lnTo>
                      <a:pt x="35995" y="103718"/>
                    </a:lnTo>
                    <a:lnTo>
                      <a:pt x="38767" y="103022"/>
                    </a:lnTo>
                    <a:lnTo>
                      <a:pt x="40310" y="102594"/>
                    </a:lnTo>
                    <a:lnTo>
                      <a:pt x="45739" y="100975"/>
                    </a:lnTo>
                    <a:lnTo>
                      <a:pt x="53007" y="98660"/>
                    </a:lnTo>
                    <a:lnTo>
                      <a:pt x="57341" y="97365"/>
                    </a:lnTo>
                    <a:cubicBezTo>
                      <a:pt x="62389" y="95936"/>
                      <a:pt x="66294" y="95250"/>
                      <a:pt x="69561" y="95250"/>
                    </a:cubicBezTo>
                    <a:cubicBezTo>
                      <a:pt x="72838" y="95250"/>
                      <a:pt x="76733" y="95945"/>
                      <a:pt x="81782" y="97365"/>
                    </a:cubicBezTo>
                    <a:lnTo>
                      <a:pt x="86116" y="98660"/>
                    </a:lnTo>
                    <a:lnTo>
                      <a:pt x="93393" y="100965"/>
                    </a:lnTo>
                    <a:lnTo>
                      <a:pt x="98812" y="102594"/>
                    </a:lnTo>
                    <a:lnTo>
                      <a:pt x="101784" y="103394"/>
                    </a:lnTo>
                    <a:cubicBezTo>
                      <a:pt x="102708" y="103622"/>
                      <a:pt x="103565" y="103822"/>
                      <a:pt x="104384" y="103984"/>
                    </a:cubicBezTo>
                    <a:lnTo>
                      <a:pt x="106747" y="104394"/>
                    </a:lnTo>
                    <a:cubicBezTo>
                      <a:pt x="107890" y="104556"/>
                      <a:pt x="108985" y="104661"/>
                      <a:pt x="110119" y="104718"/>
                    </a:cubicBezTo>
                    <a:lnTo>
                      <a:pt x="112424" y="104775"/>
                    </a:lnTo>
                    <a:cubicBezTo>
                      <a:pt x="127683" y="104775"/>
                      <a:pt x="139094" y="92326"/>
                      <a:pt x="139094" y="76200"/>
                    </a:cubicBezTo>
                    <a:cubicBezTo>
                      <a:pt x="139094" y="72133"/>
                      <a:pt x="138398" y="67256"/>
                      <a:pt x="137122" y="63760"/>
                    </a:cubicBezTo>
                    <a:cubicBezTo>
                      <a:pt x="134874" y="56864"/>
                      <a:pt x="130673" y="52111"/>
                      <a:pt x="123025" y="46330"/>
                    </a:cubicBezTo>
                    <a:lnTo>
                      <a:pt x="120577" y="44520"/>
                    </a:lnTo>
                    <a:lnTo>
                      <a:pt x="115548" y="40900"/>
                    </a:lnTo>
                    <a:cubicBezTo>
                      <a:pt x="109433" y="36424"/>
                      <a:pt x="105994" y="33033"/>
                      <a:pt x="103613" y="28727"/>
                    </a:cubicBezTo>
                    <a:lnTo>
                      <a:pt x="101041" y="24108"/>
                    </a:lnTo>
                    <a:lnTo>
                      <a:pt x="98641" y="19993"/>
                    </a:lnTo>
                    <a:cubicBezTo>
                      <a:pt x="89011" y="3839"/>
                      <a:pt x="83229" y="0"/>
                      <a:pt x="69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1734998" y="3133724"/>
                <a:ext cx="59007" cy="66676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676">
                    <a:moveTo>
                      <a:pt x="34557" y="1"/>
                    </a:moveTo>
                    <a:lnTo>
                      <a:pt x="34271" y="1"/>
                    </a:lnTo>
                    <a:cubicBezTo>
                      <a:pt x="22660" y="191"/>
                      <a:pt x="11887" y="10154"/>
                      <a:pt x="6572" y="23851"/>
                    </a:cubicBezTo>
                    <a:cubicBezTo>
                      <a:pt x="0" y="40758"/>
                      <a:pt x="3258" y="59284"/>
                      <a:pt x="16812" y="65123"/>
                    </a:cubicBezTo>
                    <a:cubicBezTo>
                      <a:pt x="19250" y="66161"/>
                      <a:pt x="21831" y="66676"/>
                      <a:pt x="24441" y="66676"/>
                    </a:cubicBezTo>
                    <a:cubicBezTo>
                      <a:pt x="36166" y="66676"/>
                      <a:pt x="47111" y="56646"/>
                      <a:pt x="52473" y="42825"/>
                    </a:cubicBezTo>
                    <a:cubicBezTo>
                      <a:pt x="59007" y="25928"/>
                      <a:pt x="55712" y="7392"/>
                      <a:pt x="42224" y="1563"/>
                    </a:cubicBezTo>
                    <a:cubicBezTo>
                      <a:pt x="39803" y="531"/>
                      <a:pt x="37198" y="0"/>
                      <a:pt x="34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640824" y="3095625"/>
                <a:ext cx="5685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6855" h="66675">
                    <a:moveTo>
                      <a:pt x="26289" y="0"/>
                    </a:moveTo>
                    <a:cubicBezTo>
                      <a:pt x="25222" y="0"/>
                      <a:pt x="24527" y="19"/>
                      <a:pt x="23717" y="143"/>
                    </a:cubicBezTo>
                    <a:lnTo>
                      <a:pt x="22831" y="295"/>
                    </a:lnTo>
                    <a:cubicBezTo>
                      <a:pt x="8239" y="2257"/>
                      <a:pt x="0" y="19240"/>
                      <a:pt x="2753" y="37014"/>
                    </a:cubicBezTo>
                    <a:cubicBezTo>
                      <a:pt x="5344" y="53445"/>
                      <a:pt x="16678" y="66675"/>
                      <a:pt x="30566" y="66675"/>
                    </a:cubicBezTo>
                    <a:lnTo>
                      <a:pt x="32347" y="66627"/>
                    </a:lnTo>
                    <a:cubicBezTo>
                      <a:pt x="32615" y="66605"/>
                      <a:pt x="32881" y="66573"/>
                      <a:pt x="33147" y="66532"/>
                    </a:cubicBezTo>
                    <a:lnTo>
                      <a:pt x="34023" y="66380"/>
                    </a:lnTo>
                    <a:cubicBezTo>
                      <a:pt x="48625" y="64418"/>
                      <a:pt x="56855" y="47435"/>
                      <a:pt x="54102" y="29661"/>
                    </a:cubicBezTo>
                    <a:cubicBezTo>
                      <a:pt x="51530" y="13211"/>
                      <a:pt x="40196" y="0"/>
                      <a:pt x="26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693221" y="3095623"/>
                <a:ext cx="56845" cy="66677"/>
              </a:xfrm>
              <a:custGeom>
                <a:avLst/>
                <a:gdLst/>
                <a:ahLst/>
                <a:cxnLst/>
                <a:rect l="l" t="t" r="r" b="b"/>
                <a:pathLst>
                  <a:path w="56845" h="66677">
                    <a:moveTo>
                      <a:pt x="30537" y="2"/>
                    </a:moveTo>
                    <a:cubicBezTo>
                      <a:pt x="16640" y="2"/>
                      <a:pt x="5324" y="13223"/>
                      <a:pt x="2762" y="29654"/>
                    </a:cubicBezTo>
                    <a:cubicBezTo>
                      <a:pt x="0" y="47437"/>
                      <a:pt x="8230" y="64420"/>
                      <a:pt x="23470" y="66487"/>
                    </a:cubicBezTo>
                    <a:cubicBezTo>
                      <a:pt x="24451" y="66611"/>
                      <a:pt x="25375" y="66677"/>
                      <a:pt x="26289" y="66677"/>
                    </a:cubicBezTo>
                    <a:cubicBezTo>
                      <a:pt x="39529" y="66677"/>
                      <a:pt x="50511" y="54628"/>
                      <a:pt x="53692" y="39217"/>
                    </a:cubicBezTo>
                    <a:lnTo>
                      <a:pt x="54083" y="37026"/>
                    </a:lnTo>
                    <a:cubicBezTo>
                      <a:pt x="56845" y="19243"/>
                      <a:pt x="48616" y="2260"/>
                      <a:pt x="33376" y="193"/>
                    </a:cubicBezTo>
                    <a:cubicBezTo>
                      <a:pt x="32435" y="64"/>
                      <a:pt x="31487" y="0"/>
                      <a:pt x="3053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596895" y="3133725"/>
                <a:ext cx="58998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8998" h="66675">
                    <a:moveTo>
                      <a:pt x="24422" y="0"/>
                    </a:moveTo>
                    <a:cubicBezTo>
                      <a:pt x="21812" y="0"/>
                      <a:pt x="19241" y="514"/>
                      <a:pt x="16831" y="1534"/>
                    </a:cubicBezTo>
                    <a:cubicBezTo>
                      <a:pt x="3248" y="7391"/>
                      <a:pt x="0" y="25937"/>
                      <a:pt x="6563" y="42824"/>
                    </a:cubicBezTo>
                    <a:cubicBezTo>
                      <a:pt x="11925" y="56645"/>
                      <a:pt x="22850" y="66675"/>
                      <a:pt x="34576" y="66675"/>
                    </a:cubicBezTo>
                    <a:cubicBezTo>
                      <a:pt x="37186" y="66675"/>
                      <a:pt x="39757" y="66161"/>
                      <a:pt x="42167" y="65141"/>
                    </a:cubicBezTo>
                    <a:cubicBezTo>
                      <a:pt x="55750" y="59284"/>
                      <a:pt x="58998" y="40738"/>
                      <a:pt x="52435" y="23851"/>
                    </a:cubicBezTo>
                    <a:cubicBezTo>
                      <a:pt x="47073" y="10030"/>
                      <a:pt x="36147" y="0"/>
                      <a:pt x="24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33" name="Rectangle 33"/>
            <p:cNvSpPr/>
            <p:nvPr/>
          </p:nvSpPr>
          <p:spPr>
            <a:xfrm>
              <a:off x="2152650" y="2819400"/>
              <a:ext cx="5676900" cy="800100"/>
            </a:xfrm>
            <a:prstGeom prst="roundRect">
              <a:avLst>
                <a:gd name="adj" fmla="val 21429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34" name="Rectangle 34"/>
            <p:cNvSpPr/>
            <p:nvPr/>
          </p:nvSpPr>
          <p:spPr>
            <a:xfrm>
              <a:off x="2362200" y="3028950"/>
              <a:ext cx="57150" cy="38100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2589848" y="2973229"/>
              <a:ext cx="1363170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7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首批渠道试样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595562" y="3288506"/>
              <a:ext cx="332898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记录适口性、客单价和反馈问题，筛出可推组合。</a:t>
              </a:r>
            </a:p>
          </p:txBody>
        </p:sp>
        <p:sp>
          <p:nvSpPr>
            <p:cNvPr id="37" name="Rectangle 37"/>
            <p:cNvSpPr/>
            <p:nvPr/>
          </p:nvSpPr>
          <p:spPr>
            <a:xfrm>
              <a:off x="6457950" y="3067050"/>
              <a:ext cx="1066800" cy="26670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538865" y="3160395"/>
              <a:ext cx="90497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交付物：反馈表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00308" y="3962400"/>
            <a:ext cx="7129242" cy="800100"/>
            <a:chOff x="700308" y="3962400"/>
            <a:chExt cx="7129242" cy="800100"/>
          </a:xfrm>
        </p:grpSpPr>
        <p:sp>
          <p:nvSpPr>
            <p:cNvPr id="40" name="TextBox 40"/>
            <p:cNvSpPr txBox="1"/>
            <p:nvPr/>
          </p:nvSpPr>
          <p:spPr>
            <a:xfrm>
              <a:off x="700308" y="4241006"/>
              <a:ext cx="66653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125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31-60 天</a:t>
              </a:r>
            </a:p>
          </p:txBody>
        </p:sp>
        <p:sp>
          <p:nvSpPr>
            <p:cNvPr id="41" name="Ellipse 41"/>
            <p:cNvSpPr/>
            <p:nvPr/>
          </p:nvSpPr>
          <p:spPr>
            <a:xfrm>
              <a:off x="1485900" y="4114800"/>
              <a:ext cx="419100" cy="419100"/>
            </a:xfrm>
            <a:prstGeom prst="ellipse">
              <a:avLst/>
            </a:prstGeom>
            <a:solidFill>
              <a:srgbClr val="C28A5C"/>
            </a:solidFill>
            <a:ln w="47625">
              <a:solidFill>
                <a:srgbClr val="FFFFFF"/>
              </a:solidFill>
            </a:ln>
          </p:spPr>
        </p:sp>
        <p:sp>
          <p:nvSpPr>
            <p:cNvPr id="42" name="Freeform 42"/>
            <p:cNvSpPr/>
            <p:nvPr/>
          </p:nvSpPr>
          <p:spPr>
            <a:xfrm>
              <a:off x="1600200" y="4229100"/>
              <a:ext cx="193685" cy="193685"/>
            </a:xfrm>
            <a:custGeom>
              <a:avLst/>
              <a:gdLst/>
              <a:ahLst/>
              <a:cxnLst/>
              <a:rect l="l" t="t" r="r" b="b"/>
              <a:pathLst>
                <a:path w="193685" h="193685">
                  <a:moveTo>
                    <a:pt x="87363" y="0"/>
                  </a:moveTo>
                  <a:cubicBezTo>
                    <a:pt x="94941" y="2"/>
                    <a:pt x="102208" y="3013"/>
                    <a:pt x="107566" y="8372"/>
                  </a:cubicBezTo>
                  <a:lnTo>
                    <a:pt x="181004" y="81810"/>
                  </a:lnTo>
                  <a:cubicBezTo>
                    <a:pt x="193685" y="94494"/>
                    <a:pt x="193685" y="115056"/>
                    <a:pt x="181004" y="127740"/>
                  </a:cubicBezTo>
                  <a:lnTo>
                    <a:pt x="127740" y="181004"/>
                  </a:lnTo>
                  <a:cubicBezTo>
                    <a:pt x="115056" y="193685"/>
                    <a:pt x="94494" y="193685"/>
                    <a:pt x="81810" y="181004"/>
                  </a:cubicBezTo>
                  <a:lnTo>
                    <a:pt x="8372" y="107566"/>
                  </a:lnTo>
                  <a:cubicBezTo>
                    <a:pt x="3013" y="102208"/>
                    <a:pt x="2" y="94941"/>
                    <a:pt x="0" y="87363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  <a:moveTo>
                    <a:pt x="52388" y="33338"/>
                  </a:moveTo>
                  <a:cubicBezTo>
                    <a:pt x="42418" y="33334"/>
                    <a:pt x="34133" y="41018"/>
                    <a:pt x="33385" y="50959"/>
                  </a:cubicBezTo>
                  <a:lnTo>
                    <a:pt x="33338" y="52388"/>
                  </a:lnTo>
                  <a:cubicBezTo>
                    <a:pt x="33338" y="62909"/>
                    <a:pt x="41866" y="71438"/>
                    <a:pt x="52388" y="71438"/>
                  </a:cubicBezTo>
                  <a:cubicBezTo>
                    <a:pt x="62909" y="71438"/>
                    <a:pt x="71438" y="62909"/>
                    <a:pt x="71438" y="52388"/>
                  </a:cubicBezTo>
                  <a:cubicBezTo>
                    <a:pt x="71438" y="41866"/>
                    <a:pt x="62909" y="33338"/>
                    <a:pt x="52388" y="333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3" name="Rectangle 43"/>
            <p:cNvSpPr/>
            <p:nvPr/>
          </p:nvSpPr>
          <p:spPr>
            <a:xfrm>
              <a:off x="2152650" y="3962400"/>
              <a:ext cx="5676900" cy="800100"/>
            </a:xfrm>
            <a:prstGeom prst="roundRect">
              <a:avLst>
                <a:gd name="adj" fmla="val 21429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44" name="Rectangle 44"/>
            <p:cNvSpPr/>
            <p:nvPr/>
          </p:nvSpPr>
          <p:spPr>
            <a:xfrm>
              <a:off x="2362200" y="4171950"/>
              <a:ext cx="57150" cy="38100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2589848" y="4116229"/>
              <a:ext cx="2024753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7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上线门店和社群活动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595562" y="4431506"/>
              <a:ext cx="332898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跟踪热销款、组合购买和复购意向，验证主推款。</a:t>
              </a: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6457950" y="4210050"/>
              <a:ext cx="1066800" cy="2667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6538865" y="4303395"/>
              <a:ext cx="90497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交付物：动销榜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00308" y="5105400"/>
            <a:ext cx="7129242" cy="800100"/>
            <a:chOff x="700308" y="5105400"/>
            <a:chExt cx="7129242" cy="800100"/>
          </a:xfrm>
        </p:grpSpPr>
        <p:sp>
          <p:nvSpPr>
            <p:cNvPr id="50" name="TextBox 50"/>
            <p:cNvSpPr txBox="1"/>
            <p:nvPr/>
          </p:nvSpPr>
          <p:spPr>
            <a:xfrm>
              <a:off x="700308" y="5384006"/>
              <a:ext cx="66653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125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61-90 天</a:t>
              </a:r>
            </a:p>
          </p:txBody>
        </p:sp>
        <p:sp>
          <p:nvSpPr>
            <p:cNvPr id="51" name="Ellipse 51"/>
            <p:cNvSpPr/>
            <p:nvPr/>
          </p:nvSpPr>
          <p:spPr>
            <a:xfrm>
              <a:off x="1485900" y="5257800"/>
              <a:ext cx="419100" cy="419100"/>
            </a:xfrm>
            <a:prstGeom prst="ellipse">
              <a:avLst/>
            </a:prstGeom>
            <a:solidFill>
              <a:srgbClr val="B45868"/>
            </a:solidFill>
            <a:ln w="47625">
              <a:solidFill>
                <a:srgbClr val="FFFFFF"/>
              </a:solidFill>
            </a:ln>
          </p:spPr>
        </p:sp>
        <p:sp>
          <p:nvSpPr>
            <p:cNvPr id="52" name="Freeform 52"/>
            <p:cNvSpPr/>
            <p:nvPr/>
          </p:nvSpPr>
          <p:spPr>
            <a:xfrm>
              <a:off x="1592166" y="5381185"/>
              <a:ext cx="206567" cy="171890"/>
            </a:xfrm>
            <a:custGeom>
              <a:avLst/>
              <a:gdLst/>
              <a:ahLst/>
              <a:cxnLst/>
              <a:rect l="l" t="t" r="r" b="b"/>
              <a:pathLst>
                <a:path w="206567" h="171890">
                  <a:moveTo>
                    <a:pt x="103284" y="2"/>
                  </a:moveTo>
                  <a:cubicBezTo>
                    <a:pt x="143793" y="0"/>
                    <a:pt x="179872" y="25620"/>
                    <a:pt x="193220" y="63868"/>
                  </a:cubicBezTo>
                  <a:cubicBezTo>
                    <a:pt x="206567" y="102115"/>
                    <a:pt x="194263" y="144620"/>
                    <a:pt x="162548" y="169823"/>
                  </a:cubicBezTo>
                  <a:cubicBezTo>
                    <a:pt x="160863" y="171162"/>
                    <a:pt x="158775" y="171890"/>
                    <a:pt x="156624" y="171890"/>
                  </a:cubicBezTo>
                  <a:lnTo>
                    <a:pt x="49944" y="171890"/>
                  </a:lnTo>
                  <a:cubicBezTo>
                    <a:pt x="47792" y="171890"/>
                    <a:pt x="45704" y="171162"/>
                    <a:pt x="44019" y="169823"/>
                  </a:cubicBezTo>
                  <a:cubicBezTo>
                    <a:pt x="12304" y="144620"/>
                    <a:pt x="0" y="102115"/>
                    <a:pt x="13348" y="63868"/>
                  </a:cubicBezTo>
                  <a:cubicBezTo>
                    <a:pt x="26695" y="25620"/>
                    <a:pt x="62774" y="0"/>
                    <a:pt x="103284" y="2"/>
                  </a:cubicBezTo>
                  <a:moveTo>
                    <a:pt x="143355" y="55619"/>
                  </a:moveTo>
                  <a:cubicBezTo>
                    <a:pt x="139636" y="51900"/>
                    <a:pt x="133606" y="51900"/>
                    <a:pt x="129887" y="55619"/>
                  </a:cubicBezTo>
                  <a:lnTo>
                    <a:pt x="108208" y="77278"/>
                  </a:lnTo>
                  <a:cubicBezTo>
                    <a:pt x="102677" y="75808"/>
                    <a:pt x="96778" y="76898"/>
                    <a:pt x="92138" y="80248"/>
                  </a:cubicBezTo>
                  <a:cubicBezTo>
                    <a:pt x="87498" y="83598"/>
                    <a:pt x="84607" y="88854"/>
                    <a:pt x="84262" y="94566"/>
                  </a:cubicBezTo>
                  <a:lnTo>
                    <a:pt x="84234" y="95690"/>
                  </a:lnTo>
                  <a:cubicBezTo>
                    <a:pt x="84247" y="103084"/>
                    <a:pt x="88538" y="109803"/>
                    <a:pt x="95241" y="112924"/>
                  </a:cubicBezTo>
                  <a:cubicBezTo>
                    <a:pt x="101944" y="116046"/>
                    <a:pt x="109848" y="115007"/>
                    <a:pt x="115516" y="110259"/>
                  </a:cubicBezTo>
                  <a:cubicBezTo>
                    <a:pt x="121184" y="105511"/>
                    <a:pt x="123593" y="97912"/>
                    <a:pt x="121695" y="90766"/>
                  </a:cubicBezTo>
                  <a:lnTo>
                    <a:pt x="143355" y="69087"/>
                  </a:lnTo>
                  <a:cubicBezTo>
                    <a:pt x="147074" y="65367"/>
                    <a:pt x="147074" y="59338"/>
                    <a:pt x="143355" y="556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3" name="Rectangle 53"/>
            <p:cNvSpPr/>
            <p:nvPr/>
          </p:nvSpPr>
          <p:spPr>
            <a:xfrm>
              <a:off x="2152650" y="5105400"/>
              <a:ext cx="5676900" cy="800100"/>
            </a:xfrm>
            <a:prstGeom prst="roundRect">
              <a:avLst>
                <a:gd name="adj" fmla="val 21429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54" name="Rectangle 54"/>
            <p:cNvSpPr/>
            <p:nvPr/>
          </p:nvSpPr>
          <p:spPr>
            <a:xfrm>
              <a:off x="2362200" y="5314950"/>
              <a:ext cx="57150" cy="38100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2589848" y="5259229"/>
              <a:ext cx="1583698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7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形成区域样板包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595562" y="5574506"/>
              <a:ext cx="31789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复盘数据，决定扩品、补货节奏和下一批渠道。</a:t>
              </a:r>
            </a:p>
          </p:txBody>
        </p:sp>
        <p:sp>
          <p:nvSpPr>
            <p:cNvPr id="57" name="Rectangle 57"/>
            <p:cNvSpPr/>
            <p:nvPr/>
          </p:nvSpPr>
          <p:spPr>
            <a:xfrm>
              <a:off x="6457950" y="5353050"/>
              <a:ext cx="1066800" cy="2667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6538865" y="5446395"/>
              <a:ext cx="90497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交付物：样板包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9102090" y="1748790"/>
            <a:ext cx="2416493" cy="4023360"/>
            <a:chOff x="9102090" y="1748790"/>
            <a:chExt cx="2416493" cy="4023360"/>
          </a:xfrm>
        </p:grpSpPr>
        <p:sp>
          <p:nvSpPr>
            <p:cNvPr id="60" name="TextBox 60"/>
            <p:cNvSpPr txBox="1"/>
            <p:nvPr/>
          </p:nvSpPr>
          <p:spPr>
            <a:xfrm>
              <a:off x="9102090" y="1748790"/>
              <a:ext cx="2162785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90 天后要留下什么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9111615" y="2125028"/>
              <a:ext cx="240696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不是一次活动，而是一套可复制模板。</a:t>
              </a: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9124950" y="2647950"/>
              <a:ext cx="1943100" cy="457200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63" name="Freeform 63"/>
            <p:cNvSpPr/>
            <p:nvPr/>
          </p:nvSpPr>
          <p:spPr>
            <a:xfrm>
              <a:off x="9332154" y="2781298"/>
              <a:ext cx="195535" cy="193316"/>
            </a:xfrm>
            <a:custGeom>
              <a:avLst/>
              <a:gdLst/>
              <a:ahLst/>
              <a:cxnLst/>
              <a:rect l="l" t="t" r="r" b="b"/>
              <a:pathLst>
                <a:path w="195535" h="193316">
                  <a:moveTo>
                    <a:pt x="126171" y="2"/>
                  </a:moveTo>
                  <a:cubicBezTo>
                    <a:pt x="143655" y="0"/>
                    <a:pt x="158897" y="11900"/>
                    <a:pt x="163137" y="28862"/>
                  </a:cubicBezTo>
                  <a:lnTo>
                    <a:pt x="163290" y="29548"/>
                  </a:lnTo>
                  <a:lnTo>
                    <a:pt x="164052" y="29729"/>
                  </a:lnTo>
                  <a:cubicBezTo>
                    <a:pt x="176786" y="32935"/>
                    <a:pt x="186973" y="42473"/>
                    <a:pt x="191007" y="54970"/>
                  </a:cubicBezTo>
                  <a:lnTo>
                    <a:pt x="191550" y="56809"/>
                  </a:lnTo>
                  <a:cubicBezTo>
                    <a:pt x="195535" y="71663"/>
                    <a:pt x="190199" y="87457"/>
                    <a:pt x="178021" y="96850"/>
                  </a:cubicBezTo>
                  <a:cubicBezTo>
                    <a:pt x="165844" y="106243"/>
                    <a:pt x="149213" y="107393"/>
                    <a:pt x="135858" y="99767"/>
                  </a:cubicBezTo>
                  <a:lnTo>
                    <a:pt x="135410" y="99490"/>
                  </a:lnTo>
                  <a:lnTo>
                    <a:pt x="101834" y="133066"/>
                  </a:lnTo>
                  <a:lnTo>
                    <a:pt x="102234" y="133733"/>
                  </a:lnTo>
                  <a:cubicBezTo>
                    <a:pt x="108333" y="144581"/>
                    <a:pt x="108749" y="157725"/>
                    <a:pt x="103349" y="168937"/>
                  </a:cubicBezTo>
                  <a:lnTo>
                    <a:pt x="102377" y="170814"/>
                  </a:lnTo>
                  <a:cubicBezTo>
                    <a:pt x="94181" y="185670"/>
                    <a:pt x="77149" y="193316"/>
                    <a:pt x="60601" y="189568"/>
                  </a:cubicBezTo>
                  <a:cubicBezTo>
                    <a:pt x="46692" y="186408"/>
                    <a:pt x="35725" y="175727"/>
                    <a:pt x="32197" y="161908"/>
                  </a:cubicBezTo>
                  <a:lnTo>
                    <a:pt x="31978" y="161003"/>
                  </a:lnTo>
                  <a:lnTo>
                    <a:pt x="30664" y="160688"/>
                  </a:lnTo>
                  <a:cubicBezTo>
                    <a:pt x="17655" y="157219"/>
                    <a:pt x="7444" y="147141"/>
                    <a:pt x="3803" y="134180"/>
                  </a:cubicBezTo>
                  <a:lnTo>
                    <a:pt x="3327" y="132285"/>
                  </a:lnTo>
                  <a:cubicBezTo>
                    <a:pt x="0" y="117590"/>
                    <a:pt x="5645" y="102315"/>
                    <a:pt x="17729" y="93316"/>
                  </a:cubicBezTo>
                  <a:cubicBezTo>
                    <a:pt x="29813" y="84316"/>
                    <a:pt x="46065" y="83283"/>
                    <a:pt x="59191" y="90680"/>
                  </a:cubicBezTo>
                  <a:lnTo>
                    <a:pt x="59839" y="91061"/>
                  </a:lnTo>
                  <a:lnTo>
                    <a:pt x="93405" y="57495"/>
                  </a:lnTo>
                  <a:lnTo>
                    <a:pt x="93062" y="56914"/>
                  </a:lnTo>
                  <a:cubicBezTo>
                    <a:pt x="87647" y="47345"/>
                    <a:pt x="86629" y="35903"/>
                    <a:pt x="90271" y="25529"/>
                  </a:cubicBezTo>
                  <a:lnTo>
                    <a:pt x="91023" y="23576"/>
                  </a:lnTo>
                  <a:cubicBezTo>
                    <a:pt x="96918" y="9338"/>
                    <a:pt x="110808" y="53"/>
                    <a:pt x="126218" y="49"/>
                  </a:cubicBezTo>
                  <a:lnTo>
                    <a:pt x="124894" y="87"/>
                  </a:lnTo>
                  <a:lnTo>
                    <a:pt x="125085" y="59"/>
                  </a:ln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9683115" y="2829878"/>
              <a:ext cx="9087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热销商品组合</a:t>
              </a:r>
            </a:p>
          </p:txBody>
        </p:sp>
        <p:sp>
          <p:nvSpPr>
            <p:cNvPr id="65" name="Rectangle 65"/>
            <p:cNvSpPr/>
            <p:nvPr/>
          </p:nvSpPr>
          <p:spPr>
            <a:xfrm>
              <a:off x="9124950" y="3314700"/>
              <a:ext cx="1943100" cy="457200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66" name="Freeform 66"/>
            <p:cNvSpPr/>
            <p:nvPr/>
          </p:nvSpPr>
          <p:spPr>
            <a:xfrm>
              <a:off x="9353548" y="3448050"/>
              <a:ext cx="152404" cy="190500"/>
            </a:xfrm>
            <a:custGeom>
              <a:avLst/>
              <a:gdLst/>
              <a:ahLst/>
              <a:cxnLst/>
              <a:rect l="l" t="t" r="r" b="b"/>
              <a:pathLst>
                <a:path w="152404" h="190500">
                  <a:moveTo>
                    <a:pt x="133324" y="20669"/>
                  </a:moveTo>
                  <a:cubicBezTo>
                    <a:pt x="144757" y="24698"/>
                    <a:pt x="152404" y="35502"/>
                    <a:pt x="152402" y="47625"/>
                  </a:cubicBezTo>
                  <a:lnTo>
                    <a:pt x="152402" y="161925"/>
                  </a:lnTo>
                  <a:cubicBezTo>
                    <a:pt x="152402" y="177707"/>
                    <a:pt x="139609" y="190500"/>
                    <a:pt x="123827" y="190500"/>
                  </a:cubicBezTo>
                  <a:lnTo>
                    <a:pt x="28577" y="190500"/>
                  </a:lnTo>
                  <a:cubicBezTo>
                    <a:pt x="12796" y="190500"/>
                    <a:pt x="2" y="177707"/>
                    <a:pt x="2" y="161925"/>
                  </a:cubicBezTo>
                  <a:lnTo>
                    <a:pt x="2" y="47625"/>
                  </a:lnTo>
                  <a:cubicBezTo>
                    <a:pt x="0" y="35502"/>
                    <a:pt x="7647" y="24698"/>
                    <a:pt x="19081" y="20669"/>
                  </a:cubicBezTo>
                  <a:cubicBezTo>
                    <a:pt x="19948" y="41065"/>
                    <a:pt x="36738" y="57153"/>
                    <a:pt x="57152" y="57150"/>
                  </a:cubicBezTo>
                  <a:lnTo>
                    <a:pt x="95252" y="57150"/>
                  </a:lnTo>
                  <a:cubicBezTo>
                    <a:pt x="114809" y="57152"/>
                    <a:pt x="131191" y="42346"/>
                    <a:pt x="133162" y="22889"/>
                  </a:cubicBezTo>
                  <a:close/>
                  <a:moveTo>
                    <a:pt x="98043" y="88516"/>
                  </a:moveTo>
                  <a:lnTo>
                    <a:pt x="66677" y="119872"/>
                  </a:lnTo>
                  <a:lnTo>
                    <a:pt x="54361" y="107566"/>
                  </a:lnTo>
                  <a:cubicBezTo>
                    <a:pt x="51970" y="105090"/>
                    <a:pt x="48428" y="104097"/>
                    <a:pt x="45098" y="104968"/>
                  </a:cubicBezTo>
                  <a:cubicBezTo>
                    <a:pt x="41768" y="105840"/>
                    <a:pt x="39167" y="108441"/>
                    <a:pt x="38295" y="111771"/>
                  </a:cubicBezTo>
                  <a:cubicBezTo>
                    <a:pt x="37424" y="115101"/>
                    <a:pt x="38417" y="118643"/>
                    <a:pt x="40893" y="121034"/>
                  </a:cubicBezTo>
                  <a:lnTo>
                    <a:pt x="59943" y="140084"/>
                  </a:lnTo>
                  <a:cubicBezTo>
                    <a:pt x="63662" y="143803"/>
                    <a:pt x="69692" y="143803"/>
                    <a:pt x="73411" y="140084"/>
                  </a:cubicBezTo>
                  <a:lnTo>
                    <a:pt x="111511" y="101984"/>
                  </a:lnTo>
                  <a:cubicBezTo>
                    <a:pt x="115121" y="98247"/>
                    <a:pt x="115069" y="92306"/>
                    <a:pt x="111395" y="88632"/>
                  </a:cubicBezTo>
                  <a:cubicBezTo>
                    <a:pt x="107721" y="84958"/>
                    <a:pt x="101780" y="84906"/>
                    <a:pt x="98043" y="88516"/>
                  </a:cubicBezTo>
                  <a:moveTo>
                    <a:pt x="95252" y="0"/>
                  </a:moveTo>
                  <a:cubicBezTo>
                    <a:pt x="105773" y="0"/>
                    <a:pt x="114302" y="8529"/>
                    <a:pt x="114302" y="19050"/>
                  </a:cubicBezTo>
                  <a:cubicBezTo>
                    <a:pt x="114302" y="29571"/>
                    <a:pt x="105773" y="38100"/>
                    <a:pt x="95252" y="38100"/>
                  </a:cubicBezTo>
                  <a:lnTo>
                    <a:pt x="57152" y="38100"/>
                  </a:lnTo>
                  <a:cubicBezTo>
                    <a:pt x="46631" y="38100"/>
                    <a:pt x="38102" y="29571"/>
                    <a:pt x="38102" y="19050"/>
                  </a:cubicBezTo>
                  <a:cubicBezTo>
                    <a:pt x="38102" y="8529"/>
                    <a:pt x="46631" y="0"/>
                    <a:pt x="57152" y="0"/>
                  </a:cubicBez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9683115" y="3496628"/>
              <a:ext cx="9087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导购统一话术</a:t>
              </a:r>
            </a:p>
          </p:txBody>
        </p:sp>
        <p:sp>
          <p:nvSpPr>
            <p:cNvPr id="68" name="Rectangle 68"/>
            <p:cNvSpPr/>
            <p:nvPr/>
          </p:nvSpPr>
          <p:spPr>
            <a:xfrm>
              <a:off x="9124950" y="3981450"/>
              <a:ext cx="1943100" cy="457200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</p:spPr>
        </p:sp>
        <p:grpSp>
          <p:nvGrpSpPr>
            <p:cNvPr id="71" name="Group 71"/>
            <p:cNvGrpSpPr/>
            <p:nvPr/>
          </p:nvGrpSpPr>
          <p:grpSpPr>
            <a:xfrm>
              <a:off x="9342898" y="4123175"/>
              <a:ext cx="173506" cy="163075"/>
              <a:chOff x="9342898" y="4123175"/>
              <a:chExt cx="173506" cy="163075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9344025" y="4180289"/>
                <a:ext cx="171450" cy="105961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05961">
                    <a:moveTo>
                      <a:pt x="116396" y="4758"/>
                    </a:moveTo>
                    <a:cubicBezTo>
                      <a:pt x="119648" y="700"/>
                      <a:pt x="125554" y="0"/>
                      <a:pt x="129664" y="3186"/>
                    </a:cubicBezTo>
                    <a:lnTo>
                      <a:pt x="130559" y="3977"/>
                    </a:lnTo>
                    <a:lnTo>
                      <a:pt x="168659" y="42077"/>
                    </a:lnTo>
                    <a:cubicBezTo>
                      <a:pt x="170140" y="43558"/>
                      <a:pt x="171090" y="45487"/>
                      <a:pt x="171364" y="47563"/>
                    </a:cubicBezTo>
                    <a:lnTo>
                      <a:pt x="171450" y="48811"/>
                    </a:lnTo>
                    <a:lnTo>
                      <a:pt x="171450" y="96436"/>
                    </a:lnTo>
                    <a:cubicBezTo>
                      <a:pt x="171449" y="101265"/>
                      <a:pt x="167835" y="105329"/>
                      <a:pt x="163039" y="105894"/>
                    </a:cubicBezTo>
                    <a:lnTo>
                      <a:pt x="161925" y="105961"/>
                    </a:lnTo>
                    <a:lnTo>
                      <a:pt x="9315" y="105961"/>
                    </a:lnTo>
                    <a:lnTo>
                      <a:pt x="8268" y="105875"/>
                    </a:lnTo>
                    <a:lnTo>
                      <a:pt x="7220" y="105685"/>
                    </a:lnTo>
                    <a:lnTo>
                      <a:pt x="6201" y="105361"/>
                    </a:lnTo>
                    <a:lnTo>
                      <a:pt x="5201" y="104923"/>
                    </a:lnTo>
                    <a:lnTo>
                      <a:pt x="4248" y="104361"/>
                    </a:lnTo>
                    <a:lnTo>
                      <a:pt x="3353" y="103694"/>
                    </a:lnTo>
                    <a:lnTo>
                      <a:pt x="2781" y="103170"/>
                    </a:lnTo>
                    <a:lnTo>
                      <a:pt x="2096" y="102389"/>
                    </a:lnTo>
                    <a:lnTo>
                      <a:pt x="1486" y="101541"/>
                    </a:lnTo>
                    <a:lnTo>
                      <a:pt x="972" y="100627"/>
                    </a:lnTo>
                    <a:lnTo>
                      <a:pt x="819" y="100293"/>
                    </a:lnTo>
                    <a:lnTo>
                      <a:pt x="438" y="99312"/>
                    </a:lnTo>
                    <a:lnTo>
                      <a:pt x="181" y="98303"/>
                    </a:lnTo>
                    <a:lnTo>
                      <a:pt x="38" y="97274"/>
                    </a:lnTo>
                    <a:lnTo>
                      <a:pt x="0" y="96226"/>
                    </a:lnTo>
                    <a:lnTo>
                      <a:pt x="86" y="95179"/>
                    </a:lnTo>
                    <a:lnTo>
                      <a:pt x="267" y="94178"/>
                    </a:lnTo>
                    <a:cubicBezTo>
                      <a:pt x="362" y="93797"/>
                      <a:pt x="476" y="93445"/>
                      <a:pt x="600" y="93112"/>
                    </a:cubicBezTo>
                    <a:lnTo>
                      <a:pt x="1038" y="92112"/>
                    </a:lnTo>
                    <a:lnTo>
                      <a:pt x="1600" y="91159"/>
                    </a:lnTo>
                    <a:lnTo>
                      <a:pt x="39700" y="34009"/>
                    </a:lnTo>
                    <a:cubicBezTo>
                      <a:pt x="42113" y="30377"/>
                      <a:pt x="46684" y="28847"/>
                      <a:pt x="50797" y="30294"/>
                    </a:cubicBezTo>
                    <a:lnTo>
                      <a:pt x="51883" y="30771"/>
                    </a:lnTo>
                    <a:lnTo>
                      <a:pt x="83096" y="46372"/>
                    </a:lnTo>
                    <a:lnTo>
                      <a:pt x="116386" y="4758"/>
                    </a:lnTo>
                    <a:close/>
                  </a:path>
                </a:pathLst>
              </a:custGeom>
              <a:solidFill>
                <a:srgbClr val="C28A5C"/>
              </a:solidFill>
              <a:ln>
                <a:noFill/>
              </a:ln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342898" y="4123175"/>
                <a:ext cx="173506" cy="97527"/>
              </a:xfrm>
              <a:custGeom>
                <a:avLst/>
                <a:gdLst/>
                <a:ahLst/>
                <a:cxnLst/>
                <a:rect l="l" t="t" r="r" b="b"/>
                <a:pathLst>
                  <a:path w="173506" h="97527">
                    <a:moveTo>
                      <a:pt x="117637" y="4579"/>
                    </a:moveTo>
                    <a:cubicBezTo>
                      <a:pt x="120923" y="632"/>
                      <a:pt x="126745" y="0"/>
                      <a:pt x="130801" y="3150"/>
                    </a:cubicBezTo>
                    <a:lnTo>
                      <a:pt x="131687" y="3941"/>
                    </a:lnTo>
                    <a:lnTo>
                      <a:pt x="169787" y="42041"/>
                    </a:lnTo>
                    <a:cubicBezTo>
                      <a:pt x="173332" y="45598"/>
                      <a:pt x="173506" y="51297"/>
                      <a:pt x="170184" y="55064"/>
                    </a:cubicBezTo>
                    <a:cubicBezTo>
                      <a:pt x="166863" y="58831"/>
                      <a:pt x="161187" y="59372"/>
                      <a:pt x="157214" y="56300"/>
                    </a:cubicBezTo>
                    <a:lnTo>
                      <a:pt x="156318" y="55509"/>
                    </a:lnTo>
                    <a:lnTo>
                      <a:pt x="125591" y="24791"/>
                    </a:lnTo>
                    <a:lnTo>
                      <a:pt x="84643" y="73921"/>
                    </a:lnTo>
                    <a:cubicBezTo>
                      <a:pt x="82095" y="76976"/>
                      <a:pt x="77918" y="78127"/>
                      <a:pt x="74165" y="76807"/>
                    </a:cubicBezTo>
                    <a:lnTo>
                      <a:pt x="73070" y="76340"/>
                    </a:lnTo>
                    <a:lnTo>
                      <a:pt x="42075" y="60853"/>
                    </a:lnTo>
                    <a:lnTo>
                      <a:pt x="18272" y="92590"/>
                    </a:lnTo>
                    <a:cubicBezTo>
                      <a:pt x="15393" y="96429"/>
                      <a:pt x="10108" y="97527"/>
                      <a:pt x="5938" y="95152"/>
                    </a:cubicBezTo>
                    <a:lnTo>
                      <a:pt x="4937" y="94495"/>
                    </a:lnTo>
                    <a:cubicBezTo>
                      <a:pt x="1098" y="91616"/>
                      <a:pt x="0" y="86330"/>
                      <a:pt x="2375" y="82160"/>
                    </a:cubicBezTo>
                    <a:lnTo>
                      <a:pt x="3032" y="81160"/>
                    </a:lnTo>
                    <a:lnTo>
                      <a:pt x="31607" y="43060"/>
                    </a:lnTo>
                    <a:cubicBezTo>
                      <a:pt x="34115" y="39720"/>
                      <a:pt x="38506" y="38403"/>
                      <a:pt x="42437" y="39812"/>
                    </a:cubicBezTo>
                    <a:lnTo>
                      <a:pt x="43485" y="40259"/>
                    </a:lnTo>
                    <a:lnTo>
                      <a:pt x="74832" y="55928"/>
                    </a:lnTo>
                    <a:lnTo>
                      <a:pt x="117637" y="4579"/>
                    </a:lnTo>
                    <a:close/>
                  </a:path>
                </a:pathLst>
              </a:custGeom>
              <a:solidFill>
                <a:srgbClr val="C28A5C"/>
              </a:solidFill>
              <a:ln>
                <a:noFill/>
              </a:ln>
            </p:spPr>
          </p:sp>
        </p:grpSp>
        <p:sp>
          <p:nvSpPr>
            <p:cNvPr id="72" name="TextBox 72"/>
            <p:cNvSpPr txBox="1"/>
            <p:nvPr/>
          </p:nvSpPr>
          <p:spPr>
            <a:xfrm>
              <a:off x="9683115" y="4163378"/>
              <a:ext cx="105579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订单和复购数据</a:t>
              </a:r>
            </a:p>
          </p:txBody>
        </p:sp>
        <p:sp>
          <p:nvSpPr>
            <p:cNvPr id="73" name="Rectangle 73"/>
            <p:cNvSpPr/>
            <p:nvPr/>
          </p:nvSpPr>
          <p:spPr>
            <a:xfrm>
              <a:off x="9124950" y="4648200"/>
              <a:ext cx="1943100" cy="457200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74" name="Freeform 74"/>
            <p:cNvSpPr/>
            <p:nvPr/>
          </p:nvSpPr>
          <p:spPr>
            <a:xfrm>
              <a:off x="9344025" y="4789453"/>
              <a:ext cx="173677" cy="176997"/>
            </a:xfrm>
            <a:custGeom>
              <a:avLst/>
              <a:gdLst/>
              <a:ahLst/>
              <a:cxnLst/>
              <a:rect l="l" t="t" r="r" b="b"/>
              <a:pathLst>
                <a:path w="173677" h="176997">
                  <a:moveTo>
                    <a:pt x="147638" y="1622"/>
                  </a:moveTo>
                  <a:cubicBezTo>
                    <a:pt x="157211" y="1625"/>
                    <a:pt x="165853" y="7361"/>
                    <a:pt x="169572" y="16183"/>
                  </a:cubicBezTo>
                  <a:cubicBezTo>
                    <a:pt x="173292" y="25004"/>
                    <a:pt x="171367" y="35196"/>
                    <a:pt x="164685" y="42053"/>
                  </a:cubicBezTo>
                  <a:cubicBezTo>
                    <a:pt x="158004" y="48910"/>
                    <a:pt x="147866" y="51098"/>
                    <a:pt x="138951" y="47609"/>
                  </a:cubicBezTo>
                  <a:lnTo>
                    <a:pt x="95555" y="90995"/>
                  </a:lnTo>
                  <a:cubicBezTo>
                    <a:pt x="102689" y="101329"/>
                    <a:pt x="105854" y="113890"/>
                    <a:pt x="104470" y="126371"/>
                  </a:cubicBezTo>
                  <a:lnTo>
                    <a:pt x="129464" y="133867"/>
                  </a:lnTo>
                  <a:cubicBezTo>
                    <a:pt x="136755" y="125266"/>
                    <a:pt x="149079" y="122958"/>
                    <a:pt x="158989" y="128337"/>
                  </a:cubicBezTo>
                  <a:cubicBezTo>
                    <a:pt x="168899" y="133717"/>
                    <a:pt x="173677" y="145310"/>
                    <a:pt x="170436" y="156110"/>
                  </a:cubicBezTo>
                  <a:cubicBezTo>
                    <a:pt x="167195" y="166909"/>
                    <a:pt x="156823" y="173956"/>
                    <a:pt x="145589" y="172990"/>
                  </a:cubicBezTo>
                  <a:cubicBezTo>
                    <a:pt x="134354" y="172024"/>
                    <a:pt x="125337" y="163311"/>
                    <a:pt x="123987" y="152117"/>
                  </a:cubicBezTo>
                  <a:lnTo>
                    <a:pt x="99003" y="144611"/>
                  </a:lnTo>
                  <a:cubicBezTo>
                    <a:pt x="88142" y="165798"/>
                    <a:pt x="64359" y="176997"/>
                    <a:pt x="41108" y="171872"/>
                  </a:cubicBezTo>
                  <a:cubicBezTo>
                    <a:pt x="17857" y="166748"/>
                    <a:pt x="986" y="146589"/>
                    <a:pt x="38" y="122799"/>
                  </a:cubicBezTo>
                  <a:lnTo>
                    <a:pt x="0" y="120684"/>
                  </a:lnTo>
                  <a:lnTo>
                    <a:pt x="38" y="118579"/>
                  </a:lnTo>
                  <a:cubicBezTo>
                    <a:pt x="794" y="99703"/>
                    <a:pt x="11654" y="82696"/>
                    <a:pt x="28461" y="74069"/>
                  </a:cubicBezTo>
                  <a:lnTo>
                    <a:pt x="20955" y="49075"/>
                  </a:lnTo>
                  <a:cubicBezTo>
                    <a:pt x="9629" y="47716"/>
                    <a:pt x="862" y="38509"/>
                    <a:pt x="57" y="27130"/>
                  </a:cubicBezTo>
                  <a:lnTo>
                    <a:pt x="0" y="25434"/>
                  </a:lnTo>
                  <a:lnTo>
                    <a:pt x="48" y="23872"/>
                  </a:lnTo>
                  <a:cubicBezTo>
                    <a:pt x="757" y="13068"/>
                    <a:pt x="8666" y="4103"/>
                    <a:pt x="19297" y="2052"/>
                  </a:cubicBezTo>
                  <a:cubicBezTo>
                    <a:pt x="29928" y="0"/>
                    <a:pt x="40605" y="5379"/>
                    <a:pt x="45283" y="15143"/>
                  </a:cubicBezTo>
                  <a:cubicBezTo>
                    <a:pt x="49962" y="24907"/>
                    <a:pt x="47465" y="36598"/>
                    <a:pt x="39205" y="43599"/>
                  </a:cubicBezTo>
                  <a:lnTo>
                    <a:pt x="46701" y="68602"/>
                  </a:lnTo>
                  <a:cubicBezTo>
                    <a:pt x="59182" y="67217"/>
                    <a:pt x="71743" y="70383"/>
                    <a:pt x="82077" y="77517"/>
                  </a:cubicBezTo>
                  <a:lnTo>
                    <a:pt x="125463" y="34121"/>
                  </a:lnTo>
                  <a:cubicBezTo>
                    <a:pt x="124568" y="31843"/>
                    <a:pt x="124032" y="29439"/>
                    <a:pt x="123873" y="26996"/>
                  </a:cubicBezTo>
                  <a:lnTo>
                    <a:pt x="123825" y="25434"/>
                  </a:lnTo>
                  <a:lnTo>
                    <a:pt x="123873" y="23872"/>
                  </a:lnTo>
                  <a:cubicBezTo>
                    <a:pt x="124696" y="11353"/>
                    <a:pt x="135091" y="1620"/>
                    <a:pt x="147638" y="1622"/>
                  </a:cubicBezTo>
                  <a:close/>
                </a:path>
              </a:pathLst>
            </a:custGeom>
            <a:solidFill>
              <a:srgbClr val="B45868"/>
            </a:solidFill>
            <a:ln>
              <a:noFill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9683115" y="4830128"/>
              <a:ext cx="9087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合作政策样板</a:t>
              </a:r>
            </a:p>
          </p:txBody>
        </p:sp>
        <p:sp>
          <p:nvSpPr>
            <p:cNvPr id="76" name="Rectangle 76"/>
            <p:cNvSpPr/>
            <p:nvPr/>
          </p:nvSpPr>
          <p:spPr>
            <a:xfrm>
              <a:off x="9124950" y="5448300"/>
              <a:ext cx="1943100" cy="32385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9333274" y="5562124"/>
              <a:ext cx="152645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下一步：复制到更多渠道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712470" y="6436995"/>
            <a:ext cx="10767060" cy="182880"/>
            <a:chOff x="712470" y="6436995"/>
            <a:chExt cx="10767060" cy="182880"/>
          </a:xfrm>
        </p:grpSpPr>
        <p:sp>
          <p:nvSpPr>
            <p:cNvPr id="79" name="TextBox 79"/>
            <p:cNvSpPr txBox="1"/>
            <p:nvPr/>
          </p:nvSpPr>
          <p:spPr>
            <a:xfrm>
              <a:off x="712470" y="6436995"/>
              <a:ext cx="148104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招商启动计划建议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11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9" grpId="0"/>
      <p:bldP spid="49" grpId="0"/>
      <p:bldP spid="59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666750" y="1447800"/>
              <a:ext cx="10858500" cy="4629150"/>
            </a:xfrm>
            <a:prstGeom prst="roundRect">
              <a:avLst>
                <a:gd name="adj" fmla="val 5350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81050" y="723900"/>
            <a:ext cx="6787944" cy="919162"/>
            <a:chOff x="781050" y="723900"/>
            <a:chExt cx="6787944" cy="919162"/>
          </a:xfrm>
        </p:grpSpPr>
        <p:sp>
          <p:nvSpPr>
            <p:cNvPr id="6" name="Rectangle 6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42973" y="866775"/>
              <a:ext cx="152404" cy="190500"/>
            </a:xfrm>
            <a:custGeom>
              <a:avLst/>
              <a:gdLst/>
              <a:ahLst/>
              <a:cxnLst/>
              <a:rect l="l" t="t" r="r" b="b"/>
              <a:pathLst>
                <a:path w="152404" h="190500">
                  <a:moveTo>
                    <a:pt x="133324" y="20669"/>
                  </a:moveTo>
                  <a:cubicBezTo>
                    <a:pt x="144757" y="24698"/>
                    <a:pt x="152404" y="35502"/>
                    <a:pt x="152402" y="47625"/>
                  </a:cubicBezTo>
                  <a:lnTo>
                    <a:pt x="152402" y="161925"/>
                  </a:lnTo>
                  <a:cubicBezTo>
                    <a:pt x="152402" y="177707"/>
                    <a:pt x="139609" y="190500"/>
                    <a:pt x="123827" y="190500"/>
                  </a:cubicBezTo>
                  <a:lnTo>
                    <a:pt x="28577" y="190500"/>
                  </a:lnTo>
                  <a:cubicBezTo>
                    <a:pt x="12796" y="190500"/>
                    <a:pt x="2" y="177707"/>
                    <a:pt x="2" y="161925"/>
                  </a:cubicBezTo>
                  <a:lnTo>
                    <a:pt x="2" y="47625"/>
                  </a:lnTo>
                  <a:cubicBezTo>
                    <a:pt x="0" y="35502"/>
                    <a:pt x="7647" y="24698"/>
                    <a:pt x="19081" y="20669"/>
                  </a:cubicBezTo>
                  <a:cubicBezTo>
                    <a:pt x="19948" y="41065"/>
                    <a:pt x="36738" y="57153"/>
                    <a:pt x="57152" y="57150"/>
                  </a:cubicBezTo>
                  <a:lnTo>
                    <a:pt x="95252" y="57150"/>
                  </a:lnTo>
                  <a:cubicBezTo>
                    <a:pt x="114809" y="57152"/>
                    <a:pt x="131191" y="42346"/>
                    <a:pt x="133162" y="22889"/>
                  </a:cubicBezTo>
                  <a:close/>
                  <a:moveTo>
                    <a:pt x="98043" y="88516"/>
                  </a:moveTo>
                  <a:lnTo>
                    <a:pt x="66677" y="119872"/>
                  </a:lnTo>
                  <a:lnTo>
                    <a:pt x="54361" y="107566"/>
                  </a:lnTo>
                  <a:cubicBezTo>
                    <a:pt x="51970" y="105090"/>
                    <a:pt x="48428" y="104097"/>
                    <a:pt x="45098" y="104968"/>
                  </a:cubicBezTo>
                  <a:cubicBezTo>
                    <a:pt x="41768" y="105840"/>
                    <a:pt x="39167" y="108441"/>
                    <a:pt x="38295" y="111771"/>
                  </a:cubicBezTo>
                  <a:cubicBezTo>
                    <a:pt x="37424" y="115101"/>
                    <a:pt x="38417" y="118643"/>
                    <a:pt x="40893" y="121034"/>
                  </a:cubicBezTo>
                  <a:lnTo>
                    <a:pt x="59943" y="140084"/>
                  </a:lnTo>
                  <a:cubicBezTo>
                    <a:pt x="63662" y="143803"/>
                    <a:pt x="69692" y="143803"/>
                    <a:pt x="73411" y="140084"/>
                  </a:cubicBezTo>
                  <a:lnTo>
                    <a:pt x="111511" y="101984"/>
                  </a:lnTo>
                  <a:cubicBezTo>
                    <a:pt x="115121" y="98247"/>
                    <a:pt x="115069" y="92306"/>
                    <a:pt x="111395" y="88632"/>
                  </a:cubicBezTo>
                  <a:cubicBezTo>
                    <a:pt x="107721" y="84958"/>
                    <a:pt x="101780" y="84906"/>
                    <a:pt x="98043" y="88516"/>
                  </a:cubicBezTo>
                  <a:moveTo>
                    <a:pt x="95252" y="0"/>
                  </a:moveTo>
                  <a:cubicBezTo>
                    <a:pt x="105773" y="0"/>
                    <a:pt x="114302" y="8529"/>
                    <a:pt x="114302" y="19050"/>
                  </a:cubicBezTo>
                  <a:cubicBezTo>
                    <a:pt x="114302" y="29571"/>
                    <a:pt x="105773" y="38100"/>
                    <a:pt x="95252" y="38100"/>
                  </a:cubicBezTo>
                  <a:lnTo>
                    <a:pt x="57152" y="38100"/>
                  </a:lnTo>
                  <a:cubicBezTo>
                    <a:pt x="46631" y="38100"/>
                    <a:pt x="38102" y="29571"/>
                    <a:pt x="38102" y="19050"/>
                  </a:cubicBezTo>
                  <a:cubicBezTo>
                    <a:pt x="38102" y="8529"/>
                    <a:pt x="46631" y="0"/>
                    <a:pt x="57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53515" y="820102"/>
              <a:ext cx="157771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COOPERATION PACKAGE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34465" y="1001078"/>
              <a:ext cx="6134529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合作包要把支持政策和渠道责任讲清楚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3515" y="1429702"/>
              <a:ext cx="511630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一份好招商 PPT 最后必须把“品牌给什么、渠道做什么、怎么衡量”变成清晰表格。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57250" y="1657350"/>
            <a:ext cx="10401300" cy="857250"/>
            <a:chOff x="857250" y="1657350"/>
            <a:chExt cx="10401300" cy="857250"/>
          </a:xfrm>
        </p:grpSpPr>
        <p:sp>
          <p:nvSpPr>
            <p:cNvPr id="12" name="Rectangle 12"/>
            <p:cNvSpPr/>
            <p:nvPr/>
          </p:nvSpPr>
          <p:spPr>
            <a:xfrm>
              <a:off x="857250" y="1866900"/>
              <a:ext cx="1790700" cy="647700"/>
            </a:xfrm>
            <a:prstGeom prst="roundRect">
              <a:avLst>
                <a:gd name="adj" fmla="val 23529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401318" y="2127885"/>
              <a:ext cx="7025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合作维度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2800350" y="1866900"/>
              <a:ext cx="2705100" cy="647700"/>
            </a:xfrm>
            <a:prstGeom prst="roundRect">
              <a:avLst>
                <a:gd name="adj" fmla="val 23529"/>
              </a:avLst>
            </a:prstGeom>
            <a:solidFill>
              <a:srgbClr val="3E5C49"/>
            </a:solidFill>
            <a:ln>
              <a:noFill/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15" name="TextBox 15"/>
            <p:cNvSpPr txBox="1"/>
            <p:nvPr/>
          </p:nvSpPr>
          <p:spPr>
            <a:xfrm>
              <a:off x="3818811" y="1990725"/>
              <a:ext cx="66817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试销包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712416" y="2265045"/>
              <a:ext cx="88096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门店 / 社群试水</a:t>
              </a: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5676900" y="1771650"/>
              <a:ext cx="2705100" cy="742950"/>
            </a:xfrm>
            <a:prstGeom prst="roundRect">
              <a:avLst>
                <a:gd name="adj" fmla="val 20513"/>
              </a:avLst>
            </a:prstGeom>
            <a:solidFill>
              <a:srgbClr val="C28A5C"/>
            </a:solidFill>
            <a:ln>
              <a:noFill/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18" name="Rectangle 18"/>
            <p:cNvSpPr/>
            <p:nvPr/>
          </p:nvSpPr>
          <p:spPr>
            <a:xfrm>
              <a:off x="6629400" y="1657350"/>
              <a:ext cx="800100" cy="22860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6787944" y="1730216"/>
              <a:ext cx="48301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推荐路径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485334" y="1981200"/>
              <a:ext cx="108823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标准合作包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57975" y="2265045"/>
              <a:ext cx="7429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稳定渠道复制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8553450" y="1866900"/>
              <a:ext cx="2705100" cy="647700"/>
            </a:xfrm>
            <a:prstGeom prst="roundRect">
              <a:avLst>
                <a:gd name="adj" fmla="val 23529"/>
              </a:avLst>
            </a:prstGeom>
            <a:solidFill>
              <a:srgbClr val="708A74"/>
            </a:solidFill>
            <a:ln>
              <a:noFill/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23" name="TextBox 23"/>
            <p:cNvSpPr txBox="1"/>
            <p:nvPr/>
          </p:nvSpPr>
          <p:spPr>
            <a:xfrm>
              <a:off x="9361884" y="1990725"/>
              <a:ext cx="108823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区域样板包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474518" y="2265045"/>
              <a:ext cx="86296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代理与区域扩张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57250" y="2705100"/>
            <a:ext cx="10401300" cy="666750"/>
            <a:chOff x="857250" y="2705100"/>
            <a:chExt cx="10401300" cy="666750"/>
          </a:xfrm>
        </p:grpSpPr>
        <p:sp>
          <p:nvSpPr>
            <p:cNvPr id="26" name="Rectangle 26"/>
            <p:cNvSpPr/>
            <p:nvPr/>
          </p:nvSpPr>
          <p:spPr>
            <a:xfrm>
              <a:off x="857250" y="2705100"/>
              <a:ext cx="1790700" cy="666750"/>
            </a:xfrm>
            <a:prstGeom prst="roundRect">
              <a:avLst>
                <a:gd name="adj" fmla="val 17143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423273" y="2974181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适合对象</a:t>
              </a: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2800350" y="2705100"/>
              <a:ext cx="2705100" cy="666750"/>
            </a:xfrm>
            <a:prstGeom prst="roundRect">
              <a:avLst>
                <a:gd name="adj" fmla="val 17143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3015615" y="2858452"/>
              <a:ext cx="1226820" cy="441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宠物门店、社群团购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想低成本试水的渠道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5676900" y="2705100"/>
              <a:ext cx="2705100" cy="666750"/>
            </a:xfrm>
            <a:prstGeom prst="roundRect">
              <a:avLst>
                <a:gd name="adj" fmla="val 17143"/>
              </a:avLst>
            </a:prstGeom>
            <a:solidFill>
              <a:srgbClr val="F5F1E8"/>
            </a:solidFill>
            <a:ln w="14288">
              <a:solidFill>
                <a:srgbClr val="C28A5C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5892165" y="2858452"/>
              <a:ext cx="1360170" cy="441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有稳定客流和复购场景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愿意做月度复盘的渠道</a:t>
              </a: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8553450" y="2705100"/>
              <a:ext cx="2705100" cy="666750"/>
            </a:xfrm>
            <a:prstGeom prst="roundRect">
              <a:avLst>
                <a:gd name="adj" fmla="val 17143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8768715" y="2858452"/>
              <a:ext cx="1493520" cy="441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本地渠道整合者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具备样板门店和社群矩阵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250" y="3524250"/>
            <a:ext cx="10401300" cy="723900"/>
            <a:chOff x="857250" y="3524250"/>
            <a:chExt cx="10401300" cy="723900"/>
          </a:xfrm>
        </p:grpSpPr>
        <p:sp>
          <p:nvSpPr>
            <p:cNvPr id="35" name="Rectangle 35"/>
            <p:cNvSpPr/>
            <p:nvPr/>
          </p:nvSpPr>
          <p:spPr>
            <a:xfrm>
              <a:off x="857250" y="3524250"/>
              <a:ext cx="1790700" cy="723900"/>
            </a:xfrm>
            <a:prstGeom prst="roundRect">
              <a:avLst>
                <a:gd name="adj" fmla="val 15789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423273" y="3821906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品牌提供</a:t>
              </a:r>
            </a:p>
          </p:txBody>
        </p:sp>
        <p:sp>
          <p:nvSpPr>
            <p:cNvPr id="37" name="Rectangle 37"/>
            <p:cNvSpPr/>
            <p:nvPr/>
          </p:nvSpPr>
          <p:spPr>
            <a:xfrm>
              <a:off x="2800350" y="35242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38" name="Freeform 38"/>
            <p:cNvSpPr/>
            <p:nvPr/>
          </p:nvSpPr>
          <p:spPr>
            <a:xfrm>
              <a:off x="3025775" y="3765169"/>
              <a:ext cx="166926" cy="167199"/>
            </a:xfrm>
            <a:custGeom>
              <a:avLst/>
              <a:gdLst/>
              <a:ahLst/>
              <a:cxnLst/>
              <a:rect l="l" t="t" r="r" b="b"/>
              <a:pathLst>
                <a:path w="166926" h="167199">
                  <a:moveTo>
                    <a:pt x="119062" y="14192"/>
                  </a:moveTo>
                  <a:cubicBezTo>
                    <a:pt x="152141" y="33291"/>
                    <a:pt x="166926" y="73242"/>
                    <a:pt x="154249" y="109274"/>
                  </a:cubicBezTo>
                  <a:cubicBezTo>
                    <a:pt x="141573" y="145306"/>
                    <a:pt x="105031" y="167199"/>
                    <a:pt x="67280" y="161380"/>
                  </a:cubicBezTo>
                  <a:cubicBezTo>
                    <a:pt x="29529" y="155561"/>
                    <a:pt x="1277" y="123679"/>
                    <a:pt x="40" y="85502"/>
                  </a:cubicBezTo>
                  <a:lnTo>
                    <a:pt x="0" y="82931"/>
                  </a:lnTo>
                  <a:lnTo>
                    <a:pt x="40" y="80359"/>
                  </a:lnTo>
                  <a:cubicBezTo>
                    <a:pt x="944" y="52474"/>
                    <a:pt x="16421" y="27112"/>
                    <a:pt x="40806" y="13556"/>
                  </a:cubicBezTo>
                  <a:cubicBezTo>
                    <a:pt x="65190" y="0"/>
                    <a:pt x="94901" y="241"/>
                    <a:pt x="119062" y="14192"/>
                  </a:cubicBezTo>
                  <a:close/>
                  <a:moveTo>
                    <a:pt x="108799" y="61444"/>
                  </a:moveTo>
                  <a:cubicBezTo>
                    <a:pt x="105971" y="58616"/>
                    <a:pt x="101482" y="58334"/>
                    <a:pt x="98322" y="60785"/>
                  </a:cubicBezTo>
                  <a:lnTo>
                    <a:pt x="97576" y="61444"/>
                  </a:lnTo>
                  <a:lnTo>
                    <a:pt x="71438" y="87574"/>
                  </a:lnTo>
                  <a:lnTo>
                    <a:pt x="61174" y="77319"/>
                  </a:lnTo>
                  <a:lnTo>
                    <a:pt x="60428" y="76660"/>
                  </a:lnTo>
                  <a:cubicBezTo>
                    <a:pt x="57268" y="74211"/>
                    <a:pt x="52780" y="74494"/>
                    <a:pt x="49953" y="77321"/>
                  </a:cubicBezTo>
                  <a:cubicBezTo>
                    <a:pt x="47126" y="80148"/>
                    <a:pt x="46843" y="84636"/>
                    <a:pt x="49292" y="87796"/>
                  </a:cubicBezTo>
                  <a:lnTo>
                    <a:pt x="49951" y="88542"/>
                  </a:lnTo>
                  <a:lnTo>
                    <a:pt x="65826" y="104417"/>
                  </a:lnTo>
                  <a:lnTo>
                    <a:pt x="66572" y="105076"/>
                  </a:lnTo>
                  <a:cubicBezTo>
                    <a:pt x="69435" y="107298"/>
                    <a:pt x="73440" y="107298"/>
                    <a:pt x="76303" y="105076"/>
                  </a:cubicBezTo>
                  <a:lnTo>
                    <a:pt x="77049" y="104417"/>
                  </a:lnTo>
                  <a:lnTo>
                    <a:pt x="108799" y="72667"/>
                  </a:lnTo>
                  <a:lnTo>
                    <a:pt x="109458" y="71921"/>
                  </a:lnTo>
                  <a:cubicBezTo>
                    <a:pt x="111909" y="68761"/>
                    <a:pt x="111627" y="64272"/>
                    <a:pt x="108799" y="61444"/>
                  </a:cubicBez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3263265" y="3639502"/>
              <a:ext cx="96012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样品、图文素材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基础培训</a:t>
              </a:r>
            </a:p>
          </p:txBody>
        </p:sp>
        <p:sp>
          <p:nvSpPr>
            <p:cNvPr id="40" name="Rectangle 40"/>
            <p:cNvSpPr/>
            <p:nvPr/>
          </p:nvSpPr>
          <p:spPr>
            <a:xfrm>
              <a:off x="5676900" y="35242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5F1E8"/>
            </a:solidFill>
            <a:ln w="14288">
              <a:solidFill>
                <a:srgbClr val="C28A5C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5902325" y="3765169"/>
              <a:ext cx="166926" cy="167199"/>
            </a:xfrm>
            <a:custGeom>
              <a:avLst/>
              <a:gdLst/>
              <a:ahLst/>
              <a:cxnLst/>
              <a:rect l="l" t="t" r="r" b="b"/>
              <a:pathLst>
                <a:path w="166926" h="167199">
                  <a:moveTo>
                    <a:pt x="119062" y="14192"/>
                  </a:moveTo>
                  <a:cubicBezTo>
                    <a:pt x="152141" y="33291"/>
                    <a:pt x="166926" y="73242"/>
                    <a:pt x="154249" y="109274"/>
                  </a:cubicBezTo>
                  <a:cubicBezTo>
                    <a:pt x="141573" y="145306"/>
                    <a:pt x="105031" y="167199"/>
                    <a:pt x="67280" y="161380"/>
                  </a:cubicBezTo>
                  <a:cubicBezTo>
                    <a:pt x="29529" y="155561"/>
                    <a:pt x="1277" y="123679"/>
                    <a:pt x="40" y="85502"/>
                  </a:cubicBezTo>
                  <a:lnTo>
                    <a:pt x="0" y="82931"/>
                  </a:lnTo>
                  <a:lnTo>
                    <a:pt x="40" y="80359"/>
                  </a:lnTo>
                  <a:cubicBezTo>
                    <a:pt x="944" y="52474"/>
                    <a:pt x="16421" y="27112"/>
                    <a:pt x="40806" y="13556"/>
                  </a:cubicBezTo>
                  <a:cubicBezTo>
                    <a:pt x="65190" y="0"/>
                    <a:pt x="94901" y="241"/>
                    <a:pt x="119062" y="14192"/>
                  </a:cubicBezTo>
                  <a:close/>
                  <a:moveTo>
                    <a:pt x="108799" y="61444"/>
                  </a:moveTo>
                  <a:cubicBezTo>
                    <a:pt x="105971" y="58616"/>
                    <a:pt x="101482" y="58334"/>
                    <a:pt x="98322" y="60785"/>
                  </a:cubicBezTo>
                  <a:lnTo>
                    <a:pt x="97576" y="61444"/>
                  </a:lnTo>
                  <a:lnTo>
                    <a:pt x="71438" y="87574"/>
                  </a:lnTo>
                  <a:lnTo>
                    <a:pt x="61174" y="77319"/>
                  </a:lnTo>
                  <a:lnTo>
                    <a:pt x="60428" y="76660"/>
                  </a:lnTo>
                  <a:cubicBezTo>
                    <a:pt x="57268" y="74211"/>
                    <a:pt x="52780" y="74494"/>
                    <a:pt x="49953" y="77321"/>
                  </a:cubicBezTo>
                  <a:cubicBezTo>
                    <a:pt x="47126" y="80148"/>
                    <a:pt x="46843" y="84636"/>
                    <a:pt x="49292" y="87796"/>
                  </a:cubicBezTo>
                  <a:lnTo>
                    <a:pt x="49951" y="88542"/>
                  </a:lnTo>
                  <a:lnTo>
                    <a:pt x="65826" y="104417"/>
                  </a:lnTo>
                  <a:lnTo>
                    <a:pt x="66572" y="105076"/>
                  </a:lnTo>
                  <a:cubicBezTo>
                    <a:pt x="69435" y="107298"/>
                    <a:pt x="73440" y="107298"/>
                    <a:pt x="76303" y="105076"/>
                  </a:cubicBezTo>
                  <a:lnTo>
                    <a:pt x="77049" y="104417"/>
                  </a:lnTo>
                  <a:lnTo>
                    <a:pt x="108799" y="72667"/>
                  </a:lnTo>
                  <a:lnTo>
                    <a:pt x="109458" y="71921"/>
                  </a:lnTo>
                  <a:cubicBezTo>
                    <a:pt x="111909" y="68761"/>
                    <a:pt x="111627" y="64272"/>
                    <a:pt x="108799" y="61444"/>
                  </a:cubicBez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6139815" y="3639502"/>
              <a:ext cx="122682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主推货盘、活动方案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后台数据模板</a:t>
              </a:r>
            </a:p>
          </p:txBody>
        </p:sp>
        <p:sp>
          <p:nvSpPr>
            <p:cNvPr id="43" name="Rectangle 43"/>
            <p:cNvSpPr/>
            <p:nvPr/>
          </p:nvSpPr>
          <p:spPr>
            <a:xfrm>
              <a:off x="8553450" y="35242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44" name="Freeform 44"/>
            <p:cNvSpPr/>
            <p:nvPr/>
          </p:nvSpPr>
          <p:spPr>
            <a:xfrm>
              <a:off x="8778875" y="3765169"/>
              <a:ext cx="166926" cy="167199"/>
            </a:xfrm>
            <a:custGeom>
              <a:avLst/>
              <a:gdLst/>
              <a:ahLst/>
              <a:cxnLst/>
              <a:rect l="l" t="t" r="r" b="b"/>
              <a:pathLst>
                <a:path w="166926" h="167199">
                  <a:moveTo>
                    <a:pt x="119062" y="14192"/>
                  </a:moveTo>
                  <a:cubicBezTo>
                    <a:pt x="152141" y="33291"/>
                    <a:pt x="166926" y="73242"/>
                    <a:pt x="154249" y="109274"/>
                  </a:cubicBezTo>
                  <a:cubicBezTo>
                    <a:pt x="141573" y="145306"/>
                    <a:pt x="105031" y="167199"/>
                    <a:pt x="67280" y="161380"/>
                  </a:cubicBezTo>
                  <a:cubicBezTo>
                    <a:pt x="29529" y="155561"/>
                    <a:pt x="1277" y="123679"/>
                    <a:pt x="40" y="85502"/>
                  </a:cubicBezTo>
                  <a:lnTo>
                    <a:pt x="0" y="82931"/>
                  </a:lnTo>
                  <a:lnTo>
                    <a:pt x="40" y="80359"/>
                  </a:lnTo>
                  <a:cubicBezTo>
                    <a:pt x="944" y="52474"/>
                    <a:pt x="16421" y="27112"/>
                    <a:pt x="40806" y="13556"/>
                  </a:cubicBezTo>
                  <a:cubicBezTo>
                    <a:pt x="65190" y="0"/>
                    <a:pt x="94901" y="241"/>
                    <a:pt x="119062" y="14192"/>
                  </a:cubicBezTo>
                  <a:close/>
                  <a:moveTo>
                    <a:pt x="108799" y="61444"/>
                  </a:moveTo>
                  <a:cubicBezTo>
                    <a:pt x="105971" y="58616"/>
                    <a:pt x="101482" y="58334"/>
                    <a:pt x="98322" y="60785"/>
                  </a:cubicBezTo>
                  <a:lnTo>
                    <a:pt x="97576" y="61444"/>
                  </a:lnTo>
                  <a:lnTo>
                    <a:pt x="71438" y="87574"/>
                  </a:lnTo>
                  <a:lnTo>
                    <a:pt x="61174" y="77319"/>
                  </a:lnTo>
                  <a:lnTo>
                    <a:pt x="60428" y="76660"/>
                  </a:lnTo>
                  <a:cubicBezTo>
                    <a:pt x="57268" y="74211"/>
                    <a:pt x="52780" y="74494"/>
                    <a:pt x="49953" y="77321"/>
                  </a:cubicBezTo>
                  <a:cubicBezTo>
                    <a:pt x="47126" y="80148"/>
                    <a:pt x="46843" y="84636"/>
                    <a:pt x="49292" y="87796"/>
                  </a:cubicBezTo>
                  <a:lnTo>
                    <a:pt x="49951" y="88542"/>
                  </a:lnTo>
                  <a:lnTo>
                    <a:pt x="65826" y="104417"/>
                  </a:lnTo>
                  <a:lnTo>
                    <a:pt x="66572" y="105076"/>
                  </a:lnTo>
                  <a:cubicBezTo>
                    <a:pt x="69435" y="107298"/>
                    <a:pt x="73440" y="107298"/>
                    <a:pt x="76303" y="105076"/>
                  </a:cubicBezTo>
                  <a:lnTo>
                    <a:pt x="77049" y="104417"/>
                  </a:lnTo>
                  <a:lnTo>
                    <a:pt x="108799" y="72667"/>
                  </a:lnTo>
                  <a:lnTo>
                    <a:pt x="109458" y="71921"/>
                  </a:lnTo>
                  <a:cubicBezTo>
                    <a:pt x="111909" y="68761"/>
                    <a:pt x="111627" y="64272"/>
                    <a:pt x="108799" y="61444"/>
                  </a:cubicBez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9016365" y="3639502"/>
              <a:ext cx="122682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区域物料、联名方案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复购模型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857250" y="4400550"/>
            <a:ext cx="10401300" cy="723900"/>
            <a:chOff x="857250" y="4400550"/>
            <a:chExt cx="10401300" cy="723900"/>
          </a:xfrm>
        </p:grpSpPr>
        <p:sp>
          <p:nvSpPr>
            <p:cNvPr id="47" name="Rectangle 47"/>
            <p:cNvSpPr/>
            <p:nvPr/>
          </p:nvSpPr>
          <p:spPr>
            <a:xfrm>
              <a:off x="857250" y="4400550"/>
              <a:ext cx="1790700" cy="723900"/>
            </a:xfrm>
            <a:prstGeom prst="roundRect">
              <a:avLst>
                <a:gd name="adj" fmla="val 15789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1423273" y="4698206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渠道责任</a:t>
              </a:r>
            </a:p>
          </p:txBody>
        </p:sp>
        <p:sp>
          <p:nvSpPr>
            <p:cNvPr id="49" name="Rectangle 49"/>
            <p:cNvSpPr/>
            <p:nvPr/>
          </p:nvSpPr>
          <p:spPr>
            <a:xfrm>
              <a:off x="2800350" y="44005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50" name="Freeform 50"/>
            <p:cNvSpPr/>
            <p:nvPr/>
          </p:nvSpPr>
          <p:spPr>
            <a:xfrm>
              <a:off x="3025775" y="4645025"/>
              <a:ext cx="161404" cy="161404"/>
            </a:xfrm>
            <a:custGeom>
              <a:avLst/>
              <a:gdLst/>
              <a:ahLst/>
              <a:cxnLst/>
              <a:rect l="l" t="t" r="r" b="b"/>
              <a:pathLst>
                <a:path w="161404" h="161404">
                  <a:moveTo>
                    <a:pt x="72803" y="0"/>
                  </a:moveTo>
                  <a:cubicBezTo>
                    <a:pt x="79118" y="1"/>
                    <a:pt x="85174" y="2511"/>
                    <a:pt x="89638" y="6977"/>
                  </a:cubicBezTo>
                  <a:lnTo>
                    <a:pt x="150836" y="68175"/>
                  </a:lnTo>
                  <a:cubicBezTo>
                    <a:pt x="161404" y="78745"/>
                    <a:pt x="161404" y="95880"/>
                    <a:pt x="150836" y="106450"/>
                  </a:cubicBezTo>
                  <a:lnTo>
                    <a:pt x="106450" y="150836"/>
                  </a:lnTo>
                  <a:cubicBezTo>
                    <a:pt x="95880" y="161404"/>
                    <a:pt x="78745" y="161404"/>
                    <a:pt x="68175" y="150836"/>
                  </a:cubicBezTo>
                  <a:lnTo>
                    <a:pt x="6977" y="89638"/>
                  </a:lnTo>
                  <a:cubicBezTo>
                    <a:pt x="2511" y="85174"/>
                    <a:pt x="1" y="79118"/>
                    <a:pt x="0" y="72803"/>
                  </a:cubicBezTo>
                  <a:lnTo>
                    <a:pt x="0" y="31750"/>
                  </a:lnTo>
                  <a:cubicBezTo>
                    <a:pt x="0" y="14215"/>
                    <a:pt x="14215" y="0"/>
                    <a:pt x="31750" y="0"/>
                  </a:cubicBezTo>
                  <a:close/>
                  <a:moveTo>
                    <a:pt x="43656" y="27781"/>
                  </a:moveTo>
                  <a:cubicBezTo>
                    <a:pt x="35349" y="27779"/>
                    <a:pt x="28444" y="34181"/>
                    <a:pt x="27821" y="42466"/>
                  </a:cubicBezTo>
                  <a:lnTo>
                    <a:pt x="27781" y="43656"/>
                  </a:lnTo>
                  <a:cubicBezTo>
                    <a:pt x="27781" y="52424"/>
                    <a:pt x="34889" y="59531"/>
                    <a:pt x="43656" y="59531"/>
                  </a:cubicBezTo>
                  <a:cubicBezTo>
                    <a:pt x="52424" y="59531"/>
                    <a:pt x="59531" y="52424"/>
                    <a:pt x="59531" y="43656"/>
                  </a:cubicBezTo>
                  <a:cubicBezTo>
                    <a:pt x="59531" y="34889"/>
                    <a:pt x="52424" y="27781"/>
                    <a:pt x="43656" y="27781"/>
                  </a:cubicBezTo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3263265" y="4515802"/>
              <a:ext cx="82677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反馈适口性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记录首批销售</a:t>
              </a:r>
            </a:p>
          </p:txBody>
        </p:sp>
        <p:sp>
          <p:nvSpPr>
            <p:cNvPr id="52" name="Rectangle 52"/>
            <p:cNvSpPr/>
            <p:nvPr/>
          </p:nvSpPr>
          <p:spPr>
            <a:xfrm>
              <a:off x="5676900" y="44005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5F1E8"/>
            </a:solidFill>
            <a:ln w="14288">
              <a:solidFill>
                <a:srgbClr val="C28A5C"/>
              </a:solidFill>
            </a:ln>
          </p:spPr>
        </p:sp>
        <p:sp>
          <p:nvSpPr>
            <p:cNvPr id="53" name="Freeform 53"/>
            <p:cNvSpPr/>
            <p:nvPr/>
          </p:nvSpPr>
          <p:spPr>
            <a:xfrm>
              <a:off x="5902325" y="4645025"/>
              <a:ext cx="161404" cy="161404"/>
            </a:xfrm>
            <a:custGeom>
              <a:avLst/>
              <a:gdLst/>
              <a:ahLst/>
              <a:cxnLst/>
              <a:rect l="l" t="t" r="r" b="b"/>
              <a:pathLst>
                <a:path w="161404" h="161404">
                  <a:moveTo>
                    <a:pt x="72803" y="0"/>
                  </a:moveTo>
                  <a:cubicBezTo>
                    <a:pt x="79118" y="1"/>
                    <a:pt x="85174" y="2511"/>
                    <a:pt x="89638" y="6977"/>
                  </a:cubicBezTo>
                  <a:lnTo>
                    <a:pt x="150836" y="68175"/>
                  </a:lnTo>
                  <a:cubicBezTo>
                    <a:pt x="161404" y="78745"/>
                    <a:pt x="161404" y="95880"/>
                    <a:pt x="150836" y="106450"/>
                  </a:cubicBezTo>
                  <a:lnTo>
                    <a:pt x="106450" y="150836"/>
                  </a:lnTo>
                  <a:cubicBezTo>
                    <a:pt x="95880" y="161404"/>
                    <a:pt x="78745" y="161404"/>
                    <a:pt x="68175" y="150836"/>
                  </a:cubicBezTo>
                  <a:lnTo>
                    <a:pt x="6977" y="89638"/>
                  </a:lnTo>
                  <a:cubicBezTo>
                    <a:pt x="2511" y="85174"/>
                    <a:pt x="1" y="79118"/>
                    <a:pt x="0" y="72803"/>
                  </a:cubicBezTo>
                  <a:lnTo>
                    <a:pt x="0" y="31750"/>
                  </a:lnTo>
                  <a:cubicBezTo>
                    <a:pt x="0" y="14215"/>
                    <a:pt x="14215" y="0"/>
                    <a:pt x="31750" y="0"/>
                  </a:cubicBezTo>
                  <a:close/>
                  <a:moveTo>
                    <a:pt x="43656" y="27781"/>
                  </a:moveTo>
                  <a:cubicBezTo>
                    <a:pt x="35349" y="27779"/>
                    <a:pt x="28444" y="34181"/>
                    <a:pt x="27821" y="42466"/>
                  </a:cubicBezTo>
                  <a:lnTo>
                    <a:pt x="27781" y="43656"/>
                  </a:lnTo>
                  <a:cubicBezTo>
                    <a:pt x="27781" y="52424"/>
                    <a:pt x="34889" y="59531"/>
                    <a:pt x="43656" y="59531"/>
                  </a:cubicBezTo>
                  <a:cubicBezTo>
                    <a:pt x="52424" y="59531"/>
                    <a:pt x="59531" y="52424"/>
                    <a:pt x="59531" y="43656"/>
                  </a:cubicBezTo>
                  <a:cubicBezTo>
                    <a:pt x="59531" y="34889"/>
                    <a:pt x="52424" y="27781"/>
                    <a:pt x="43656" y="27781"/>
                  </a:cubicBezTo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6139815" y="4515802"/>
              <a:ext cx="82677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完成首批铺货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每月提交复盘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8553450" y="4400550"/>
              <a:ext cx="2705100" cy="723900"/>
            </a:xfrm>
            <a:prstGeom prst="roundRect">
              <a:avLst>
                <a:gd name="adj" fmla="val 15789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56" name="Freeform 56"/>
            <p:cNvSpPr/>
            <p:nvPr/>
          </p:nvSpPr>
          <p:spPr>
            <a:xfrm>
              <a:off x="8778875" y="4645025"/>
              <a:ext cx="161404" cy="161404"/>
            </a:xfrm>
            <a:custGeom>
              <a:avLst/>
              <a:gdLst/>
              <a:ahLst/>
              <a:cxnLst/>
              <a:rect l="l" t="t" r="r" b="b"/>
              <a:pathLst>
                <a:path w="161404" h="161404">
                  <a:moveTo>
                    <a:pt x="72803" y="0"/>
                  </a:moveTo>
                  <a:cubicBezTo>
                    <a:pt x="79118" y="1"/>
                    <a:pt x="85174" y="2511"/>
                    <a:pt x="89638" y="6977"/>
                  </a:cubicBezTo>
                  <a:lnTo>
                    <a:pt x="150836" y="68175"/>
                  </a:lnTo>
                  <a:cubicBezTo>
                    <a:pt x="161404" y="78745"/>
                    <a:pt x="161404" y="95880"/>
                    <a:pt x="150836" y="106450"/>
                  </a:cubicBezTo>
                  <a:lnTo>
                    <a:pt x="106450" y="150836"/>
                  </a:lnTo>
                  <a:cubicBezTo>
                    <a:pt x="95880" y="161404"/>
                    <a:pt x="78745" y="161404"/>
                    <a:pt x="68175" y="150836"/>
                  </a:cubicBezTo>
                  <a:lnTo>
                    <a:pt x="6977" y="89638"/>
                  </a:lnTo>
                  <a:cubicBezTo>
                    <a:pt x="2511" y="85174"/>
                    <a:pt x="1" y="79118"/>
                    <a:pt x="0" y="72803"/>
                  </a:cubicBezTo>
                  <a:lnTo>
                    <a:pt x="0" y="31750"/>
                  </a:lnTo>
                  <a:cubicBezTo>
                    <a:pt x="0" y="14215"/>
                    <a:pt x="14215" y="0"/>
                    <a:pt x="31750" y="0"/>
                  </a:cubicBezTo>
                  <a:close/>
                  <a:moveTo>
                    <a:pt x="43656" y="27781"/>
                  </a:moveTo>
                  <a:cubicBezTo>
                    <a:pt x="35349" y="27779"/>
                    <a:pt x="28444" y="34181"/>
                    <a:pt x="27821" y="42466"/>
                  </a:cubicBezTo>
                  <a:lnTo>
                    <a:pt x="27781" y="43656"/>
                  </a:lnTo>
                  <a:cubicBezTo>
                    <a:pt x="27781" y="52424"/>
                    <a:pt x="34889" y="59531"/>
                    <a:pt x="43656" y="59531"/>
                  </a:cubicBezTo>
                  <a:cubicBezTo>
                    <a:pt x="52424" y="59531"/>
                    <a:pt x="59531" y="52424"/>
                    <a:pt x="59531" y="43656"/>
                  </a:cubicBezTo>
                  <a:cubicBezTo>
                    <a:pt x="59531" y="34889"/>
                    <a:pt x="52424" y="27781"/>
                    <a:pt x="43656" y="27781"/>
                  </a:cubicBezTo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9016365" y="4515802"/>
              <a:ext cx="826770" cy="432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725"/>
                </a:lnSpc>
              </a:pP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负责样板门店</a:t>
              </a:r>
              <a:r>
                <a:rPr lang="zh-CN" sz="1050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搭建社群矩阵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57250" y="5276850"/>
            <a:ext cx="10401300" cy="590550"/>
            <a:chOff x="857250" y="5276850"/>
            <a:chExt cx="10401300" cy="590550"/>
          </a:xfrm>
        </p:grpSpPr>
        <p:sp>
          <p:nvSpPr>
            <p:cNvPr id="59" name="Rectangle 59"/>
            <p:cNvSpPr/>
            <p:nvPr/>
          </p:nvSpPr>
          <p:spPr>
            <a:xfrm>
              <a:off x="857250" y="5276850"/>
              <a:ext cx="1790700" cy="590550"/>
            </a:xfrm>
            <a:prstGeom prst="roundRect">
              <a:avLst>
                <a:gd name="adj" fmla="val 19355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1423273" y="5507831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衡量方式</a:t>
              </a:r>
            </a:p>
          </p:txBody>
        </p:sp>
        <p:sp>
          <p:nvSpPr>
            <p:cNvPr id="61" name="Rectangle 61"/>
            <p:cNvSpPr/>
            <p:nvPr/>
          </p:nvSpPr>
          <p:spPr>
            <a:xfrm>
              <a:off x="2800350" y="5276850"/>
              <a:ext cx="2705100" cy="590550"/>
            </a:xfrm>
            <a:prstGeom prst="roundRect">
              <a:avLst>
                <a:gd name="adj" fmla="val 19355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3393447" y="5515928"/>
              <a:ext cx="151890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适口性反馈 + 首批订单</a:t>
              </a:r>
            </a:p>
          </p:txBody>
        </p:sp>
        <p:sp>
          <p:nvSpPr>
            <p:cNvPr id="63" name="Rectangle 63"/>
            <p:cNvSpPr/>
            <p:nvPr/>
          </p:nvSpPr>
          <p:spPr>
            <a:xfrm>
              <a:off x="5676900" y="5276850"/>
              <a:ext cx="2705100" cy="590550"/>
            </a:xfrm>
            <a:prstGeom prst="roundRect">
              <a:avLst>
                <a:gd name="adj" fmla="val 19355"/>
              </a:avLst>
            </a:prstGeom>
            <a:solidFill>
              <a:srgbClr val="F5F1E8"/>
            </a:solidFill>
            <a:ln w="14288">
              <a:solidFill>
                <a:srgbClr val="C28A5C"/>
              </a:solidFill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6207514" y="5515928"/>
              <a:ext cx="164387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动销、客单价、补货节奏</a:t>
              </a:r>
            </a:p>
          </p:txBody>
        </p:sp>
        <p:sp>
          <p:nvSpPr>
            <p:cNvPr id="65" name="Rectangle 65"/>
            <p:cNvSpPr/>
            <p:nvPr/>
          </p:nvSpPr>
          <p:spPr>
            <a:xfrm>
              <a:off x="8553450" y="5276850"/>
              <a:ext cx="2705100" cy="590550"/>
            </a:xfrm>
            <a:prstGeom prst="roundRect">
              <a:avLst>
                <a:gd name="adj" fmla="val 19355"/>
              </a:avLst>
            </a:prstGeom>
            <a:solidFill>
              <a:srgbClr val="FFFFFF"/>
            </a:solidFill>
            <a:ln w="11430">
              <a:solidFill>
                <a:srgbClr val="D8DED5"/>
              </a:solidFill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9157573" y="5515928"/>
              <a:ext cx="149685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区域复购、扩品和授权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55320" y="6436995"/>
            <a:ext cx="10824210" cy="182880"/>
            <a:chOff x="655320" y="6436995"/>
            <a:chExt cx="10824210" cy="182880"/>
          </a:xfrm>
        </p:grpSpPr>
        <p:sp>
          <p:nvSpPr>
            <p:cNvPr id="68" name="TextBox 68"/>
            <p:cNvSpPr txBox="1"/>
            <p:nvPr/>
          </p:nvSpPr>
          <p:spPr>
            <a:xfrm>
              <a:off x="655320" y="6436995"/>
              <a:ext cx="148104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招商合作政策建议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12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58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rcRect l="0" t="27" r="0" b="2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17201D">
                    <a:alpha val="82000"/>
                  </a:srgbClr>
                </a:gs>
                <a:gs pos="57999">
                  <a:srgbClr val="17201D">
                    <a:alpha val="34000"/>
                  </a:srgbClr>
                </a:gs>
                <a:gs pos="100000">
                  <a:srgbClr val="17201D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4000500"/>
              <a:ext cx="12192000" cy="2857500"/>
            </a:xfrm>
            <a:prstGeom prst="rect">
              <a:avLst/>
            </a:prstGeom>
            <a:gradFill>
              <a:gsLst>
                <a:gs pos="0">
                  <a:srgbClr val="17201D">
                    <a:alpha val="0"/>
                  </a:srgbClr>
                </a:gs>
                <a:gs pos="100000">
                  <a:srgbClr val="17201D">
                    <a:alpha val="55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609600" y="514350"/>
            <a:ext cx="2133600" cy="514350"/>
            <a:chOff x="609600" y="514350"/>
            <a:chExt cx="2133600" cy="514350"/>
          </a:xfrm>
        </p:grpSpPr>
        <p:sp>
          <p:nvSpPr>
            <p:cNvPr id="7" name="Rectangle 7"/>
            <p:cNvSpPr/>
            <p:nvPr/>
          </p:nvSpPr>
          <p:spPr>
            <a:xfrm>
              <a:off x="609600" y="514350"/>
              <a:ext cx="2133600" cy="514350"/>
            </a:xfrm>
            <a:prstGeom prst="roundRect">
              <a:avLst>
                <a:gd name="adj" fmla="val 50000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sp>
          <p:nvSpPr>
            <p:cNvPr id="8" name="Ellipse 8"/>
            <p:cNvSpPr/>
            <p:nvPr/>
          </p:nvSpPr>
          <p:spPr>
            <a:xfrm>
              <a:off x="723900" y="600075"/>
              <a:ext cx="342900" cy="342900"/>
            </a:xfrm>
            <a:prstGeom prst="ellipse">
              <a:avLst/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87698" y="708660"/>
              <a:ext cx="21530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LH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63955" y="587692"/>
              <a:ext cx="79038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岚禾小食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69670" y="817245"/>
              <a:ext cx="112099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Natural Pet Treats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92455" y="1549718"/>
            <a:ext cx="6491288" cy="2779394"/>
            <a:chOff x="592455" y="1549718"/>
            <a:chExt cx="6491288" cy="2779394"/>
          </a:xfrm>
        </p:grpSpPr>
        <p:sp>
          <p:nvSpPr>
            <p:cNvPr id="13" name="TextBox 13"/>
            <p:cNvSpPr txBox="1"/>
            <p:nvPr/>
          </p:nvSpPr>
          <p:spPr>
            <a:xfrm>
              <a:off x="630555" y="1549718"/>
              <a:ext cx="60136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5F1E8"/>
                  </a:solidFill>
                  <a:latin typeface="Arial"/>
                  <a:ea typeface="Microsoft YaHei"/>
                  <a:cs typeface="Arial"/>
                </a:rPr>
                <a:t>下一步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92455" y="2292668"/>
              <a:ext cx="6491288" cy="1569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5400"/>
                </a:lnSpc>
              </a:pPr>
              <a:r>
                <a:rPr lang="zh-CN" sz="43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用 3 个试点</a:t>
              </a:r>
              <a:r>
                <a:rPr lang="zh-CN" sz="43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验证一套可复制招商模型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4845" y="3669982"/>
              <a:ext cx="4222432" cy="659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550"/>
                </a:lnSpc>
              </a:pPr>
              <a:r>
                <a:rPr lang="zh-CN" sz="1650" b="1" dirty="0">
                  <a:solidFill>
                    <a:srgbClr val="FFFDF8"/>
                  </a:solidFill>
                  <a:latin typeface="Arial"/>
                  <a:ea typeface="Microsoft YaHei"/>
                  <a:cs typeface="Arial"/>
                </a:rPr>
                <a:t>首轮招商目标应聚焦少量高质量试点，</a:t>
              </a:r>
              <a:r>
                <a:rPr lang="zh-CN" sz="1650" b="1" dirty="0">
                  <a:solidFill>
                    <a:srgbClr val="FFFDF8"/>
                  </a:solidFill>
                  <a:latin typeface="Arial"/>
                  <a:ea typeface="Microsoft YaHei"/>
                  <a:cs typeface="Arial"/>
                </a:rPr>
                <a:t>用真实商品反馈和订单数据反推渠道扩张。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66750" y="4648200"/>
            <a:ext cx="5848350" cy="400050"/>
            <a:chOff x="666750" y="4648200"/>
            <a:chExt cx="5848350" cy="400050"/>
          </a:xfrm>
        </p:grpSpPr>
        <p:sp>
          <p:nvSpPr>
            <p:cNvPr id="17" name="Rectangle 17"/>
            <p:cNvSpPr/>
            <p:nvPr/>
          </p:nvSpPr>
          <p:spPr>
            <a:xfrm>
              <a:off x="666750" y="4648200"/>
              <a:ext cx="1790700" cy="400050"/>
            </a:xfrm>
            <a:prstGeom prst="roundRect">
              <a:avLst>
                <a:gd name="adj" fmla="val 50000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grpSp>
          <p:nvGrpSpPr>
            <p:cNvPr id="23" name="Group 23"/>
            <p:cNvGrpSpPr/>
            <p:nvPr/>
          </p:nvGrpSpPr>
          <p:grpSpPr>
            <a:xfrm>
              <a:off x="889421" y="4776786"/>
              <a:ext cx="164258" cy="142877"/>
              <a:chOff x="889421" y="4776786"/>
              <a:chExt cx="164258" cy="14287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913582" y="4832350"/>
                <a:ext cx="115911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115911" h="87313">
                    <a:moveTo>
                      <a:pt x="57968" y="0"/>
                    </a:moveTo>
                    <a:cubicBezTo>
                      <a:pt x="47490" y="0"/>
                      <a:pt x="42227" y="3342"/>
                      <a:pt x="34703" y="15272"/>
                    </a:cubicBezTo>
                    <a:lnTo>
                      <a:pt x="32766" y="18431"/>
                    </a:lnTo>
                    <a:lnTo>
                      <a:pt x="29631" y="23892"/>
                    </a:lnTo>
                    <a:cubicBezTo>
                      <a:pt x="29256" y="24563"/>
                      <a:pt x="28883" y="25235"/>
                      <a:pt x="28512" y="25908"/>
                    </a:cubicBezTo>
                    <a:cubicBezTo>
                      <a:pt x="26606" y="29353"/>
                      <a:pt x="23979" y="31885"/>
                      <a:pt x="19471" y="34973"/>
                    </a:cubicBezTo>
                    <a:lnTo>
                      <a:pt x="15105" y="37870"/>
                    </a:lnTo>
                    <a:cubicBezTo>
                      <a:pt x="7644" y="42847"/>
                      <a:pt x="3739" y="46744"/>
                      <a:pt x="1556" y="53388"/>
                    </a:cubicBezTo>
                    <a:cubicBezTo>
                      <a:pt x="571" y="56071"/>
                      <a:pt x="0" y="60158"/>
                      <a:pt x="24" y="63548"/>
                    </a:cubicBezTo>
                    <a:cubicBezTo>
                      <a:pt x="24" y="76938"/>
                      <a:pt x="9533" y="87313"/>
                      <a:pt x="22249" y="87313"/>
                    </a:cubicBezTo>
                    <a:lnTo>
                      <a:pt x="24170" y="87265"/>
                    </a:lnTo>
                    <a:cubicBezTo>
                      <a:pt x="25114" y="87217"/>
                      <a:pt x="26027" y="87130"/>
                      <a:pt x="26980" y="86995"/>
                    </a:cubicBezTo>
                    <a:lnTo>
                      <a:pt x="28948" y="86654"/>
                    </a:lnTo>
                    <a:lnTo>
                      <a:pt x="29996" y="86431"/>
                    </a:lnTo>
                    <a:lnTo>
                      <a:pt x="32306" y="85852"/>
                    </a:lnTo>
                    <a:lnTo>
                      <a:pt x="33591" y="85495"/>
                    </a:lnTo>
                    <a:lnTo>
                      <a:pt x="38116" y="84145"/>
                    </a:lnTo>
                    <a:lnTo>
                      <a:pt x="44172" y="82217"/>
                    </a:lnTo>
                    <a:lnTo>
                      <a:pt x="47784" y="81137"/>
                    </a:lnTo>
                    <a:cubicBezTo>
                      <a:pt x="51991" y="79947"/>
                      <a:pt x="55245" y="79375"/>
                      <a:pt x="57968" y="79375"/>
                    </a:cubicBezTo>
                    <a:cubicBezTo>
                      <a:pt x="60698" y="79375"/>
                      <a:pt x="63944" y="79954"/>
                      <a:pt x="68151" y="81137"/>
                    </a:cubicBezTo>
                    <a:lnTo>
                      <a:pt x="71763" y="82217"/>
                    </a:lnTo>
                    <a:lnTo>
                      <a:pt x="77827" y="84137"/>
                    </a:lnTo>
                    <a:lnTo>
                      <a:pt x="82344" y="85495"/>
                    </a:lnTo>
                    <a:lnTo>
                      <a:pt x="84820" y="86162"/>
                    </a:lnTo>
                    <a:cubicBezTo>
                      <a:pt x="85590" y="86352"/>
                      <a:pt x="86304" y="86519"/>
                      <a:pt x="86987" y="86654"/>
                    </a:cubicBezTo>
                    <a:lnTo>
                      <a:pt x="88956" y="86995"/>
                    </a:lnTo>
                    <a:cubicBezTo>
                      <a:pt x="89908" y="87130"/>
                      <a:pt x="90821" y="87217"/>
                      <a:pt x="91765" y="87265"/>
                    </a:cubicBezTo>
                    <a:lnTo>
                      <a:pt x="93686" y="87313"/>
                    </a:lnTo>
                    <a:cubicBezTo>
                      <a:pt x="106402" y="87313"/>
                      <a:pt x="115911" y="76938"/>
                      <a:pt x="115911" y="63500"/>
                    </a:cubicBezTo>
                    <a:cubicBezTo>
                      <a:pt x="115911" y="60111"/>
                      <a:pt x="115332" y="56047"/>
                      <a:pt x="114268" y="53134"/>
                    </a:cubicBezTo>
                    <a:cubicBezTo>
                      <a:pt x="112395" y="47387"/>
                      <a:pt x="108895" y="43426"/>
                      <a:pt x="102521" y="38608"/>
                    </a:cubicBezTo>
                    <a:lnTo>
                      <a:pt x="100481" y="37100"/>
                    </a:lnTo>
                    <a:lnTo>
                      <a:pt x="96290" y="34084"/>
                    </a:lnTo>
                    <a:cubicBezTo>
                      <a:pt x="91194" y="30353"/>
                      <a:pt x="88328" y="27527"/>
                      <a:pt x="86344" y="23940"/>
                    </a:cubicBezTo>
                    <a:lnTo>
                      <a:pt x="84201" y="20090"/>
                    </a:lnTo>
                    <a:lnTo>
                      <a:pt x="82201" y="16661"/>
                    </a:lnTo>
                    <a:cubicBezTo>
                      <a:pt x="74176" y="3199"/>
                      <a:pt x="69358" y="0"/>
                      <a:pt x="57968" y="0"/>
                    </a:cubicBez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004506" y="4808537"/>
                <a:ext cx="49173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49173" h="55563">
                    <a:moveTo>
                      <a:pt x="28797" y="1"/>
                    </a:moveTo>
                    <a:lnTo>
                      <a:pt x="28559" y="1"/>
                    </a:lnTo>
                    <a:cubicBezTo>
                      <a:pt x="18883" y="159"/>
                      <a:pt x="9906" y="8462"/>
                      <a:pt x="5477" y="19876"/>
                    </a:cubicBezTo>
                    <a:cubicBezTo>
                      <a:pt x="0" y="33965"/>
                      <a:pt x="2715" y="49404"/>
                      <a:pt x="14010" y="54269"/>
                    </a:cubicBezTo>
                    <a:cubicBezTo>
                      <a:pt x="16042" y="55134"/>
                      <a:pt x="18193" y="55563"/>
                      <a:pt x="20368" y="55563"/>
                    </a:cubicBezTo>
                    <a:cubicBezTo>
                      <a:pt x="30139" y="55563"/>
                      <a:pt x="39259" y="47205"/>
                      <a:pt x="43728" y="35688"/>
                    </a:cubicBezTo>
                    <a:cubicBezTo>
                      <a:pt x="49173" y="21606"/>
                      <a:pt x="46426" y="6160"/>
                      <a:pt x="35187" y="1302"/>
                    </a:cubicBezTo>
                    <a:cubicBezTo>
                      <a:pt x="33169" y="443"/>
                      <a:pt x="30998" y="0"/>
                      <a:pt x="28805" y="1"/>
                    </a:cubicBez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926028" y="4776788"/>
                <a:ext cx="47379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7379" h="55562">
                    <a:moveTo>
                      <a:pt x="21907" y="0"/>
                    </a:moveTo>
                    <a:cubicBezTo>
                      <a:pt x="21018" y="0"/>
                      <a:pt x="20439" y="16"/>
                      <a:pt x="19764" y="119"/>
                    </a:cubicBezTo>
                    <a:lnTo>
                      <a:pt x="19026" y="246"/>
                    </a:lnTo>
                    <a:cubicBezTo>
                      <a:pt x="6866" y="1881"/>
                      <a:pt x="0" y="16034"/>
                      <a:pt x="2294" y="30845"/>
                    </a:cubicBezTo>
                    <a:cubicBezTo>
                      <a:pt x="4453" y="44537"/>
                      <a:pt x="13899" y="55562"/>
                      <a:pt x="25471" y="55562"/>
                    </a:cubicBezTo>
                    <a:lnTo>
                      <a:pt x="26956" y="55523"/>
                    </a:lnTo>
                    <a:cubicBezTo>
                      <a:pt x="27179" y="55504"/>
                      <a:pt x="27401" y="55477"/>
                      <a:pt x="27623" y="55443"/>
                    </a:cubicBezTo>
                    <a:lnTo>
                      <a:pt x="28353" y="55316"/>
                    </a:lnTo>
                    <a:cubicBezTo>
                      <a:pt x="40521" y="53681"/>
                      <a:pt x="47379" y="39529"/>
                      <a:pt x="45085" y="24717"/>
                    </a:cubicBezTo>
                    <a:cubicBezTo>
                      <a:pt x="42942" y="11009"/>
                      <a:pt x="33496" y="0"/>
                      <a:pt x="21907" y="0"/>
                    </a:cubicBez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969693" y="4776786"/>
                <a:ext cx="47371" cy="55564"/>
              </a:xfrm>
              <a:custGeom>
                <a:avLst/>
                <a:gdLst/>
                <a:ahLst/>
                <a:cxnLst/>
                <a:rect l="l" t="t" r="r" b="b"/>
                <a:pathLst>
                  <a:path w="47371" h="55564">
                    <a:moveTo>
                      <a:pt x="25448" y="2"/>
                    </a:moveTo>
                    <a:cubicBezTo>
                      <a:pt x="13867" y="2"/>
                      <a:pt x="4437" y="11019"/>
                      <a:pt x="2302" y="24711"/>
                    </a:cubicBezTo>
                    <a:cubicBezTo>
                      <a:pt x="0" y="39531"/>
                      <a:pt x="6858" y="53683"/>
                      <a:pt x="19558" y="55406"/>
                    </a:cubicBezTo>
                    <a:cubicBezTo>
                      <a:pt x="20376" y="55509"/>
                      <a:pt x="21145" y="55564"/>
                      <a:pt x="21907" y="55564"/>
                    </a:cubicBezTo>
                    <a:cubicBezTo>
                      <a:pt x="32941" y="55564"/>
                      <a:pt x="42093" y="45523"/>
                      <a:pt x="44744" y="32681"/>
                    </a:cubicBezTo>
                    <a:lnTo>
                      <a:pt x="45069" y="30855"/>
                    </a:lnTo>
                    <a:cubicBezTo>
                      <a:pt x="47371" y="16036"/>
                      <a:pt x="40513" y="1883"/>
                      <a:pt x="27813" y="161"/>
                    </a:cubicBezTo>
                    <a:cubicBezTo>
                      <a:pt x="27029" y="53"/>
                      <a:pt x="26239" y="0"/>
                      <a:pt x="25448" y="2"/>
                    </a:cubicBez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89421" y="4808538"/>
                <a:ext cx="4916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49165" h="55563">
                    <a:moveTo>
                      <a:pt x="20352" y="0"/>
                    </a:moveTo>
                    <a:cubicBezTo>
                      <a:pt x="18177" y="0"/>
                      <a:pt x="16034" y="429"/>
                      <a:pt x="14026" y="1278"/>
                    </a:cubicBezTo>
                    <a:cubicBezTo>
                      <a:pt x="2707" y="6160"/>
                      <a:pt x="0" y="21614"/>
                      <a:pt x="5469" y="35687"/>
                    </a:cubicBezTo>
                    <a:cubicBezTo>
                      <a:pt x="9938" y="47204"/>
                      <a:pt x="19042" y="55563"/>
                      <a:pt x="28813" y="55563"/>
                    </a:cubicBezTo>
                    <a:cubicBezTo>
                      <a:pt x="30988" y="55563"/>
                      <a:pt x="33131" y="55134"/>
                      <a:pt x="35139" y="54285"/>
                    </a:cubicBezTo>
                    <a:cubicBezTo>
                      <a:pt x="46458" y="49403"/>
                      <a:pt x="49165" y="33949"/>
                      <a:pt x="43696" y="19876"/>
                    </a:cubicBezTo>
                    <a:cubicBezTo>
                      <a:pt x="39227" y="8358"/>
                      <a:pt x="30123" y="0"/>
                      <a:pt x="20352" y="0"/>
                    </a:cubicBez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167765" y="4801552"/>
              <a:ext cx="8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 家宠物门店</a:t>
              </a: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2647950" y="4648200"/>
              <a:ext cx="1790700" cy="400050"/>
            </a:xfrm>
            <a:prstGeom prst="roundRect">
              <a:avLst>
                <a:gd name="adj" fmla="val 50000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sp>
          <p:nvSpPr>
            <p:cNvPr id="26" name="Freeform 26"/>
            <p:cNvSpPr/>
            <p:nvPr/>
          </p:nvSpPr>
          <p:spPr>
            <a:xfrm>
              <a:off x="2881312" y="4775436"/>
              <a:ext cx="144731" cy="147497"/>
            </a:xfrm>
            <a:custGeom>
              <a:avLst/>
              <a:gdLst/>
              <a:ahLst/>
              <a:cxnLst/>
              <a:rect l="l" t="t" r="r" b="b"/>
              <a:pathLst>
                <a:path w="144731" h="147497">
                  <a:moveTo>
                    <a:pt x="123031" y="1352"/>
                  </a:moveTo>
                  <a:cubicBezTo>
                    <a:pt x="131009" y="1354"/>
                    <a:pt x="138210" y="6134"/>
                    <a:pt x="141310" y="13485"/>
                  </a:cubicBezTo>
                  <a:cubicBezTo>
                    <a:pt x="144410" y="20837"/>
                    <a:pt x="142806" y="29330"/>
                    <a:pt x="137238" y="35044"/>
                  </a:cubicBezTo>
                  <a:cubicBezTo>
                    <a:pt x="131670" y="40758"/>
                    <a:pt x="123222" y="42582"/>
                    <a:pt x="115792" y="39674"/>
                  </a:cubicBezTo>
                  <a:lnTo>
                    <a:pt x="79629" y="75829"/>
                  </a:lnTo>
                  <a:cubicBezTo>
                    <a:pt x="85574" y="84441"/>
                    <a:pt x="88212" y="94908"/>
                    <a:pt x="87058" y="105309"/>
                  </a:cubicBezTo>
                  <a:lnTo>
                    <a:pt x="107886" y="111556"/>
                  </a:lnTo>
                  <a:cubicBezTo>
                    <a:pt x="113963" y="104388"/>
                    <a:pt x="124233" y="102465"/>
                    <a:pt x="132491" y="106948"/>
                  </a:cubicBezTo>
                  <a:cubicBezTo>
                    <a:pt x="140749" y="111431"/>
                    <a:pt x="144731" y="121091"/>
                    <a:pt x="142030" y="130091"/>
                  </a:cubicBezTo>
                  <a:cubicBezTo>
                    <a:pt x="139329" y="139091"/>
                    <a:pt x="130686" y="144963"/>
                    <a:pt x="121324" y="144158"/>
                  </a:cubicBezTo>
                  <a:cubicBezTo>
                    <a:pt x="111962" y="143354"/>
                    <a:pt x="104448" y="136093"/>
                    <a:pt x="103322" y="126764"/>
                  </a:cubicBezTo>
                  <a:lnTo>
                    <a:pt x="82502" y="120509"/>
                  </a:lnTo>
                  <a:cubicBezTo>
                    <a:pt x="73451" y="138165"/>
                    <a:pt x="53633" y="147497"/>
                    <a:pt x="34257" y="143227"/>
                  </a:cubicBezTo>
                  <a:cubicBezTo>
                    <a:pt x="14881" y="138956"/>
                    <a:pt x="822" y="122157"/>
                    <a:pt x="32" y="102332"/>
                  </a:cubicBezTo>
                  <a:lnTo>
                    <a:pt x="0" y="100570"/>
                  </a:lnTo>
                  <a:lnTo>
                    <a:pt x="32" y="98816"/>
                  </a:lnTo>
                  <a:cubicBezTo>
                    <a:pt x="662" y="83086"/>
                    <a:pt x="9712" y="68913"/>
                    <a:pt x="23717" y="61724"/>
                  </a:cubicBezTo>
                  <a:lnTo>
                    <a:pt x="17462" y="40896"/>
                  </a:lnTo>
                  <a:cubicBezTo>
                    <a:pt x="8024" y="39763"/>
                    <a:pt x="718" y="32091"/>
                    <a:pt x="48" y="22608"/>
                  </a:cubicBezTo>
                  <a:lnTo>
                    <a:pt x="0" y="21195"/>
                  </a:lnTo>
                  <a:lnTo>
                    <a:pt x="40" y="19894"/>
                  </a:lnTo>
                  <a:cubicBezTo>
                    <a:pt x="631" y="10890"/>
                    <a:pt x="7222" y="3419"/>
                    <a:pt x="16081" y="1710"/>
                  </a:cubicBezTo>
                  <a:cubicBezTo>
                    <a:pt x="24940" y="0"/>
                    <a:pt x="33837" y="4482"/>
                    <a:pt x="37736" y="12619"/>
                  </a:cubicBezTo>
                  <a:cubicBezTo>
                    <a:pt x="41635" y="20756"/>
                    <a:pt x="39554" y="30499"/>
                    <a:pt x="32671" y="36332"/>
                  </a:cubicBezTo>
                  <a:lnTo>
                    <a:pt x="38918" y="57168"/>
                  </a:lnTo>
                  <a:cubicBezTo>
                    <a:pt x="49318" y="56015"/>
                    <a:pt x="59786" y="58653"/>
                    <a:pt x="68397" y="64598"/>
                  </a:cubicBezTo>
                  <a:lnTo>
                    <a:pt x="104553" y="28434"/>
                  </a:lnTo>
                  <a:cubicBezTo>
                    <a:pt x="103807" y="26536"/>
                    <a:pt x="103360" y="24533"/>
                    <a:pt x="103227" y="22497"/>
                  </a:cubicBezTo>
                  <a:lnTo>
                    <a:pt x="103187" y="21195"/>
                  </a:lnTo>
                  <a:lnTo>
                    <a:pt x="103227" y="19894"/>
                  </a:lnTo>
                  <a:cubicBezTo>
                    <a:pt x="103913" y="9461"/>
                    <a:pt x="112576" y="1350"/>
                    <a:pt x="123031" y="1352"/>
                  </a:cubicBez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3148965" y="4801552"/>
              <a:ext cx="8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 个社群团购</a:t>
              </a: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629150" y="4648200"/>
              <a:ext cx="1885950" cy="400050"/>
            </a:xfrm>
            <a:prstGeom prst="roundRect">
              <a:avLst>
                <a:gd name="adj" fmla="val 50000"/>
              </a:avLst>
            </a:prstGeom>
            <a:solidFill>
              <a:srgbClr val="FFFDF8">
                <a:alpha val="92000"/>
              </a:srgbClr>
            </a:solidFill>
            <a:ln>
              <a:noFill/>
            </a:ln>
          </p:spPr>
        </p:sp>
        <p:sp>
          <p:nvSpPr>
            <p:cNvPr id="29" name="Freeform 29"/>
            <p:cNvSpPr/>
            <p:nvPr/>
          </p:nvSpPr>
          <p:spPr>
            <a:xfrm>
              <a:off x="4854575" y="4768850"/>
              <a:ext cx="161404" cy="161404"/>
            </a:xfrm>
            <a:custGeom>
              <a:avLst/>
              <a:gdLst/>
              <a:ahLst/>
              <a:cxnLst/>
              <a:rect l="l" t="t" r="r" b="b"/>
              <a:pathLst>
                <a:path w="161404" h="161404">
                  <a:moveTo>
                    <a:pt x="72803" y="0"/>
                  </a:moveTo>
                  <a:cubicBezTo>
                    <a:pt x="79118" y="1"/>
                    <a:pt x="85174" y="2511"/>
                    <a:pt x="89638" y="6977"/>
                  </a:cubicBezTo>
                  <a:lnTo>
                    <a:pt x="150836" y="68175"/>
                  </a:lnTo>
                  <a:cubicBezTo>
                    <a:pt x="161404" y="78745"/>
                    <a:pt x="161404" y="95880"/>
                    <a:pt x="150836" y="106450"/>
                  </a:cubicBezTo>
                  <a:lnTo>
                    <a:pt x="106450" y="150836"/>
                  </a:lnTo>
                  <a:cubicBezTo>
                    <a:pt x="95880" y="161404"/>
                    <a:pt x="78745" y="161404"/>
                    <a:pt x="68175" y="150836"/>
                  </a:cubicBezTo>
                  <a:lnTo>
                    <a:pt x="6977" y="89638"/>
                  </a:lnTo>
                  <a:cubicBezTo>
                    <a:pt x="2511" y="85174"/>
                    <a:pt x="1" y="79118"/>
                    <a:pt x="0" y="72803"/>
                  </a:cubicBezTo>
                  <a:lnTo>
                    <a:pt x="0" y="31750"/>
                  </a:lnTo>
                  <a:cubicBezTo>
                    <a:pt x="0" y="14215"/>
                    <a:pt x="14215" y="0"/>
                    <a:pt x="31750" y="0"/>
                  </a:cubicBezTo>
                  <a:close/>
                  <a:moveTo>
                    <a:pt x="43656" y="27781"/>
                  </a:moveTo>
                  <a:cubicBezTo>
                    <a:pt x="35349" y="27779"/>
                    <a:pt x="28444" y="34181"/>
                    <a:pt x="27821" y="42466"/>
                  </a:cubicBezTo>
                  <a:lnTo>
                    <a:pt x="27781" y="43656"/>
                  </a:lnTo>
                  <a:cubicBezTo>
                    <a:pt x="27781" y="52424"/>
                    <a:pt x="34889" y="59531"/>
                    <a:pt x="43656" y="59531"/>
                  </a:cubicBezTo>
                  <a:cubicBezTo>
                    <a:pt x="52424" y="59531"/>
                    <a:pt x="59531" y="52424"/>
                    <a:pt x="59531" y="43656"/>
                  </a:cubicBezTo>
                  <a:cubicBezTo>
                    <a:pt x="59531" y="34889"/>
                    <a:pt x="52424" y="27781"/>
                    <a:pt x="43656" y="27781"/>
                  </a:cubicBezTo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5130165" y="4801552"/>
              <a:ext cx="118076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 个内容电商账号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66750" y="5448300"/>
            <a:ext cx="7347215" cy="552450"/>
            <a:chOff x="666750" y="5448300"/>
            <a:chExt cx="7347215" cy="552450"/>
          </a:xfrm>
        </p:grpSpPr>
        <p:sp>
          <p:nvSpPr>
            <p:cNvPr id="32" name="Rectangle 32"/>
            <p:cNvSpPr/>
            <p:nvPr/>
          </p:nvSpPr>
          <p:spPr>
            <a:xfrm>
              <a:off x="666750" y="5448300"/>
              <a:ext cx="3276600" cy="55245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33" name="Freeform 33"/>
            <p:cNvSpPr/>
            <p:nvPr/>
          </p:nvSpPr>
          <p:spPr>
            <a:xfrm>
              <a:off x="930778" y="5629268"/>
              <a:ext cx="214616" cy="189136"/>
            </a:xfrm>
            <a:custGeom>
              <a:avLst/>
              <a:gdLst/>
              <a:ahLst/>
              <a:cxnLst/>
              <a:rect l="l" t="t" r="r" b="b"/>
              <a:pathLst>
                <a:path w="214616" h="189136">
                  <a:moveTo>
                    <a:pt x="55636" y="3152"/>
                  </a:moveTo>
                  <a:cubicBezTo>
                    <a:pt x="74135" y="0"/>
                    <a:pt x="93064" y="5408"/>
                    <a:pt x="107106" y="17856"/>
                  </a:cubicBezTo>
                  <a:lnTo>
                    <a:pt x="107488" y="18197"/>
                  </a:lnTo>
                  <a:lnTo>
                    <a:pt x="107839" y="17887"/>
                  </a:lnTo>
                  <a:cubicBezTo>
                    <a:pt x="121224" y="6141"/>
                    <a:pt x="139019" y="727"/>
                    <a:pt x="156678" y="3028"/>
                  </a:cubicBezTo>
                  <a:lnTo>
                    <a:pt x="159216" y="3400"/>
                  </a:lnTo>
                  <a:cubicBezTo>
                    <a:pt x="181632" y="7270"/>
                    <a:pt x="200120" y="23121"/>
                    <a:pt x="207368" y="44683"/>
                  </a:cubicBezTo>
                  <a:cubicBezTo>
                    <a:pt x="214616" y="66245"/>
                    <a:pt x="209455" y="90045"/>
                    <a:pt x="193928" y="106670"/>
                  </a:cubicBezTo>
                  <a:lnTo>
                    <a:pt x="192071" y="108579"/>
                  </a:lnTo>
                  <a:lnTo>
                    <a:pt x="191576" y="109002"/>
                  </a:lnTo>
                  <a:lnTo>
                    <a:pt x="114701" y="185144"/>
                  </a:lnTo>
                  <a:cubicBezTo>
                    <a:pt x="111032" y="188775"/>
                    <a:pt x="105244" y="189136"/>
                    <a:pt x="101152" y="185990"/>
                  </a:cubicBezTo>
                  <a:lnTo>
                    <a:pt x="100182" y="185144"/>
                  </a:lnTo>
                  <a:lnTo>
                    <a:pt x="22864" y="108558"/>
                  </a:lnTo>
                  <a:cubicBezTo>
                    <a:pt x="6162" y="92307"/>
                    <a:pt x="0" y="68055"/>
                    <a:pt x="6919" y="45803"/>
                  </a:cubicBezTo>
                  <a:cubicBezTo>
                    <a:pt x="13837" y="23550"/>
                    <a:pt x="32665" y="7067"/>
                    <a:pt x="55636" y="3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296352" y="5646896"/>
              <a:ext cx="2031444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开放首批合作伙伴沟通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157662" y="5660231"/>
              <a:ext cx="385630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FDF8"/>
                  </a:solidFill>
                  <a:latin typeface="Arial"/>
                  <a:ea typeface="Microsoft YaHei"/>
                  <a:cs typeface="Arial"/>
                </a:rPr>
                <a:t>主推：羊奶酪酥心饼 · 原切鸡胸肉条 · 三文鱼训练小粒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6270" y="6475095"/>
            <a:ext cx="10843260" cy="182880"/>
            <a:chOff x="636270" y="6475095"/>
            <a:chExt cx="10843260" cy="182880"/>
          </a:xfrm>
        </p:grpSpPr>
        <p:sp>
          <p:nvSpPr>
            <p:cNvPr id="37" name="TextBox 37"/>
            <p:cNvSpPr txBox="1"/>
            <p:nvPr/>
          </p:nvSpPr>
          <p:spPr>
            <a:xfrm>
              <a:off x="636270" y="6475095"/>
              <a:ext cx="331127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F5F1E8"/>
                  </a:solidFill>
                  <a:latin typeface="Arial"/>
                  <a:ea typeface="Microsoft YaHei"/>
                  <a:cs typeface="Arial"/>
                </a:rPr>
                <a:t>Lanhe Natural Pet Treats · Investment Partnership Deck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054620" y="64750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F5F1E8"/>
                  </a:solidFill>
                  <a:latin typeface="Arial"/>
                  <a:ea typeface="Microsoft YaHei"/>
                  <a:cs typeface="Arial"/>
                </a:rPr>
                <a:t>13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1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533400" y="400050"/>
              <a:ext cx="111252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800100" y="666750"/>
              <a:ext cx="10591800" cy="5524500"/>
            </a:xfrm>
            <a:prstGeom prst="roundRect">
              <a:avLst>
                <a:gd name="adj" fmla="val 4138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066800" y="876300"/>
            <a:ext cx="9925050" cy="690562"/>
            <a:chOff x="1066800" y="876300"/>
            <a:chExt cx="9925050" cy="690562"/>
          </a:xfrm>
        </p:grpSpPr>
        <p:sp>
          <p:nvSpPr>
            <p:cNvPr id="6" name="Rectangle 6"/>
            <p:cNvSpPr/>
            <p:nvPr/>
          </p:nvSpPr>
          <p:spPr>
            <a:xfrm>
              <a:off x="1066800" y="876300"/>
              <a:ext cx="57150" cy="59055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82065" y="886778"/>
              <a:ext cx="3992261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本次招商要回答四个问题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01115" y="1353502"/>
              <a:ext cx="429020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从机会、货盘、转化到落地，把渠道方最关心的判断项一次讲清楚</a:t>
              </a:r>
            </a:p>
          </p:txBody>
        </p:sp>
        <p:sp>
          <p:nvSpPr>
            <p:cNvPr id="9" name="Rectangle 9"/>
            <p:cNvSpPr/>
            <p:nvPr/>
          </p:nvSpPr>
          <p:spPr>
            <a:xfrm>
              <a:off x="9639300" y="876300"/>
              <a:ext cx="1352550" cy="5143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0071602" y="1054418"/>
              <a:ext cx="48794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13 页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76400" y="2171700"/>
            <a:ext cx="9525" cy="3409950"/>
            <a:chOff x="1676400" y="2171700"/>
            <a:chExt cx="9525" cy="3409950"/>
          </a:xfrm>
        </p:grpSpPr>
        <p:sp>
          <p:nvSpPr>
            <p:cNvPr id="12" name="Line 12"/>
            <p:cNvSpPr/>
            <p:nvPr/>
          </p:nvSpPr>
          <p:spPr>
            <a:xfrm>
              <a:off x="1676400" y="2171700"/>
              <a:ext cx="9525" cy="3409950"/>
            </a:xfrm>
            <a:custGeom>
              <a:avLst/>
              <a:gdLst/>
              <a:ahLst/>
              <a:cxnLst/>
              <a:rect l="l" t="t" r="r" b="b"/>
              <a:pathLst>
                <a:path w="9525" h="3409950">
                  <a:moveTo>
                    <a:pt x="0" y="0"/>
                  </a:moveTo>
                  <a:lnTo>
                    <a:pt x="0" y="3409950"/>
                  </a:lnTo>
                </a:path>
              </a:pathLst>
            </a:custGeom>
            <a:noFill/>
            <a:ln w="47625" cap="rnd">
              <a:gradFill>
                <a:gsLst>
                  <a:gs pos="0">
                    <a:srgbClr val="3E5C49"/>
                  </a:gs>
                  <a:gs pos="55000">
                    <a:srgbClr val="708A74"/>
                  </a:gs>
                  <a:gs pos="100000">
                    <a:srgbClr val="C28A5C"/>
                  </a:gs>
                </a:gsLst>
                <a:lin ang="5400000" scaled="1"/>
              </a:gradFill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400175" y="2019300"/>
            <a:ext cx="9820275" cy="685800"/>
            <a:chOff x="1400175" y="2019300"/>
            <a:chExt cx="9820275" cy="685800"/>
          </a:xfrm>
        </p:grpSpPr>
        <p:sp>
          <p:nvSpPr>
            <p:cNvPr id="14" name="Ellipse 14"/>
            <p:cNvSpPr/>
            <p:nvPr/>
          </p:nvSpPr>
          <p:spPr>
            <a:xfrm>
              <a:off x="1400175" y="2085975"/>
              <a:ext cx="552450" cy="5524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E5C49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555292" y="2292668"/>
              <a:ext cx="24221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01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2171700" y="2019300"/>
              <a:ext cx="8382000" cy="685800"/>
            </a:xfrm>
            <a:prstGeom prst="roundRect">
              <a:avLst>
                <a:gd name="adj" fmla="val 25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2436495" y="2117408"/>
              <a:ext cx="142808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机会是否清晰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42210" y="2413635"/>
              <a:ext cx="43510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天然短配方和宠物日常奖励需求是否形成可讲、可卖的交集。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10706100" y="2190750"/>
              <a:ext cx="514350" cy="3429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10853600" y="2290762"/>
              <a:ext cx="143013" cy="151284"/>
            </a:xfrm>
            <a:custGeom>
              <a:avLst/>
              <a:gdLst/>
              <a:ahLst/>
              <a:cxnLst/>
              <a:rect l="l" t="t" r="r" b="b"/>
              <a:pathLst>
                <a:path w="143013" h="151284">
                  <a:moveTo>
                    <a:pt x="575" y="89916"/>
                  </a:moveTo>
                  <a:lnTo>
                    <a:pt x="432" y="88583"/>
                  </a:lnTo>
                  <a:lnTo>
                    <a:pt x="400" y="88241"/>
                  </a:lnTo>
                  <a:cubicBezTo>
                    <a:pt x="125" y="85286"/>
                    <a:pt x="0" y="82319"/>
                    <a:pt x="27" y="79351"/>
                  </a:cubicBezTo>
                  <a:cubicBezTo>
                    <a:pt x="170" y="29424"/>
                    <a:pt x="34079" y="0"/>
                    <a:pt x="103214" y="0"/>
                  </a:cubicBezTo>
                  <a:lnTo>
                    <a:pt x="135075" y="0"/>
                  </a:lnTo>
                  <a:cubicBezTo>
                    <a:pt x="139459" y="0"/>
                    <a:pt x="143013" y="3554"/>
                    <a:pt x="143013" y="7938"/>
                  </a:cubicBezTo>
                  <a:lnTo>
                    <a:pt x="142997" y="24265"/>
                  </a:lnTo>
                  <a:cubicBezTo>
                    <a:pt x="139044" y="93329"/>
                    <a:pt x="105373" y="127000"/>
                    <a:pt x="47763" y="127000"/>
                  </a:cubicBezTo>
                  <a:lnTo>
                    <a:pt x="26879" y="127000"/>
                  </a:lnTo>
                  <a:cubicBezTo>
                    <a:pt x="25514" y="132510"/>
                    <a:pt x="24520" y="138105"/>
                    <a:pt x="23903" y="143748"/>
                  </a:cubicBezTo>
                  <a:cubicBezTo>
                    <a:pt x="23591" y="146567"/>
                    <a:pt x="21799" y="149005"/>
                    <a:pt x="19202" y="150144"/>
                  </a:cubicBezTo>
                  <a:cubicBezTo>
                    <a:pt x="16605" y="151284"/>
                    <a:pt x="13597" y="150951"/>
                    <a:pt x="11312" y="149271"/>
                  </a:cubicBezTo>
                  <a:cubicBezTo>
                    <a:pt x="9027" y="147592"/>
                    <a:pt x="7811" y="144821"/>
                    <a:pt x="8123" y="142002"/>
                  </a:cubicBezTo>
                  <a:cubicBezTo>
                    <a:pt x="9044" y="133705"/>
                    <a:pt x="10578" y="125907"/>
                    <a:pt x="12727" y="118610"/>
                  </a:cubicBezTo>
                  <a:lnTo>
                    <a:pt x="11790" y="117451"/>
                  </a:lnTo>
                  <a:lnTo>
                    <a:pt x="10139" y="115229"/>
                  </a:lnTo>
                  <a:lnTo>
                    <a:pt x="8893" y="113411"/>
                  </a:lnTo>
                  <a:lnTo>
                    <a:pt x="7448" y="111085"/>
                  </a:lnTo>
                  <a:lnTo>
                    <a:pt x="6671" y="109728"/>
                  </a:lnTo>
                  <a:lnTo>
                    <a:pt x="6155" y="108760"/>
                  </a:lnTo>
                  <a:cubicBezTo>
                    <a:pt x="4894" y="106364"/>
                    <a:pt x="3840" y="103865"/>
                    <a:pt x="3003" y="101290"/>
                  </a:cubicBezTo>
                  <a:lnTo>
                    <a:pt x="2432" y="99409"/>
                  </a:lnTo>
                  <a:lnTo>
                    <a:pt x="1757" y="96814"/>
                  </a:lnTo>
                  <a:lnTo>
                    <a:pt x="1305" y="94686"/>
                  </a:lnTo>
                  <a:lnTo>
                    <a:pt x="963" y="92766"/>
                  </a:lnTo>
                  <a:close/>
                  <a:moveTo>
                    <a:pt x="68353" y="56245"/>
                  </a:moveTo>
                  <a:cubicBezTo>
                    <a:pt x="45771" y="66286"/>
                    <a:pt x="29824" y="81089"/>
                    <a:pt x="19871" y="100560"/>
                  </a:cubicBezTo>
                  <a:cubicBezTo>
                    <a:pt x="20389" y="101619"/>
                    <a:pt x="20966" y="102677"/>
                    <a:pt x="21601" y="103735"/>
                  </a:cubicBezTo>
                  <a:lnTo>
                    <a:pt x="23069" y="105966"/>
                  </a:lnTo>
                  <a:lnTo>
                    <a:pt x="23625" y="106736"/>
                  </a:lnTo>
                  <a:cubicBezTo>
                    <a:pt x="24260" y="107603"/>
                    <a:pt x="24943" y="108474"/>
                    <a:pt x="25673" y="109347"/>
                  </a:cubicBezTo>
                  <a:lnTo>
                    <a:pt x="27237" y="111125"/>
                  </a:lnTo>
                  <a:lnTo>
                    <a:pt x="32388" y="111125"/>
                  </a:lnTo>
                  <a:cubicBezTo>
                    <a:pt x="40619" y="93099"/>
                    <a:pt x="54430" y="79804"/>
                    <a:pt x="74798" y="70755"/>
                  </a:cubicBezTo>
                  <a:cubicBezTo>
                    <a:pt x="78805" y="68975"/>
                    <a:pt x="80610" y="64284"/>
                    <a:pt x="78830" y="60277"/>
                  </a:cubicBezTo>
                  <a:cubicBezTo>
                    <a:pt x="77051" y="56271"/>
                    <a:pt x="72360" y="54465"/>
                    <a:pt x="68353" y="562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400175" y="3086100"/>
            <a:ext cx="9820275" cy="685800"/>
            <a:chOff x="1400175" y="3086100"/>
            <a:chExt cx="9820275" cy="685800"/>
          </a:xfrm>
        </p:grpSpPr>
        <p:sp>
          <p:nvSpPr>
            <p:cNvPr id="22" name="Ellipse 22"/>
            <p:cNvSpPr/>
            <p:nvPr/>
          </p:nvSpPr>
          <p:spPr>
            <a:xfrm>
              <a:off x="1400175" y="3152775"/>
              <a:ext cx="552450" cy="5524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708A74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555292" y="3359468"/>
              <a:ext cx="24221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708A74"/>
                  </a:solidFill>
                  <a:latin typeface="Arial"/>
                  <a:ea typeface="Microsoft YaHei"/>
                  <a:cs typeface="Arial"/>
                </a:rPr>
                <a:t>02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2171700" y="3086100"/>
              <a:ext cx="8382000" cy="685800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2436495" y="3184208"/>
              <a:ext cx="142808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货盘是否可卖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442210" y="3480435"/>
              <a:ext cx="420700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6 款 SKU 是否覆盖补蛋白、拌粮、训练、洁齿和互动奖励。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10706100" y="3257550"/>
              <a:ext cx="514350" cy="34290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28" name="Freeform 28"/>
            <p:cNvSpPr/>
            <p:nvPr/>
          </p:nvSpPr>
          <p:spPr>
            <a:xfrm>
              <a:off x="10843845" y="3349624"/>
              <a:ext cx="162946" cy="161097"/>
            </a:xfrm>
            <a:custGeom>
              <a:avLst/>
              <a:gdLst/>
              <a:ahLst/>
              <a:cxnLst/>
              <a:rect l="l" t="t" r="r" b="b"/>
              <a:pathLst>
                <a:path w="162946" h="161097">
                  <a:moveTo>
                    <a:pt x="105142" y="1"/>
                  </a:moveTo>
                  <a:cubicBezTo>
                    <a:pt x="119713" y="0"/>
                    <a:pt x="132414" y="9916"/>
                    <a:pt x="135948" y="24052"/>
                  </a:cubicBezTo>
                  <a:lnTo>
                    <a:pt x="136075" y="24624"/>
                  </a:lnTo>
                  <a:lnTo>
                    <a:pt x="136710" y="24774"/>
                  </a:lnTo>
                  <a:cubicBezTo>
                    <a:pt x="147322" y="27446"/>
                    <a:pt x="155810" y="35395"/>
                    <a:pt x="159173" y="45809"/>
                  </a:cubicBezTo>
                  <a:lnTo>
                    <a:pt x="159625" y="47341"/>
                  </a:lnTo>
                  <a:cubicBezTo>
                    <a:pt x="162946" y="59719"/>
                    <a:pt x="158499" y="72880"/>
                    <a:pt x="148351" y="80708"/>
                  </a:cubicBezTo>
                  <a:cubicBezTo>
                    <a:pt x="138203" y="88536"/>
                    <a:pt x="124344" y="89494"/>
                    <a:pt x="113215" y="83139"/>
                  </a:cubicBezTo>
                  <a:lnTo>
                    <a:pt x="112842" y="82909"/>
                  </a:lnTo>
                  <a:lnTo>
                    <a:pt x="84862" y="110888"/>
                  </a:lnTo>
                  <a:lnTo>
                    <a:pt x="85195" y="111444"/>
                  </a:lnTo>
                  <a:cubicBezTo>
                    <a:pt x="90278" y="120484"/>
                    <a:pt x="90624" y="131437"/>
                    <a:pt x="86124" y="140781"/>
                  </a:cubicBezTo>
                  <a:lnTo>
                    <a:pt x="85314" y="142345"/>
                  </a:lnTo>
                  <a:cubicBezTo>
                    <a:pt x="78484" y="154725"/>
                    <a:pt x="64291" y="161097"/>
                    <a:pt x="50500" y="157974"/>
                  </a:cubicBezTo>
                  <a:cubicBezTo>
                    <a:pt x="38910" y="155340"/>
                    <a:pt x="29770" y="146439"/>
                    <a:pt x="26831" y="134923"/>
                  </a:cubicBezTo>
                  <a:lnTo>
                    <a:pt x="26648" y="134169"/>
                  </a:lnTo>
                  <a:lnTo>
                    <a:pt x="25553" y="133907"/>
                  </a:lnTo>
                  <a:cubicBezTo>
                    <a:pt x="14713" y="131016"/>
                    <a:pt x="6204" y="122618"/>
                    <a:pt x="3169" y="111817"/>
                  </a:cubicBezTo>
                  <a:lnTo>
                    <a:pt x="2772" y="110237"/>
                  </a:lnTo>
                  <a:cubicBezTo>
                    <a:pt x="0" y="97992"/>
                    <a:pt x="4704" y="85263"/>
                    <a:pt x="14774" y="77763"/>
                  </a:cubicBezTo>
                  <a:cubicBezTo>
                    <a:pt x="24844" y="70264"/>
                    <a:pt x="38387" y="69403"/>
                    <a:pt x="49326" y="75566"/>
                  </a:cubicBezTo>
                  <a:lnTo>
                    <a:pt x="49865" y="75884"/>
                  </a:lnTo>
                  <a:lnTo>
                    <a:pt x="77837" y="47912"/>
                  </a:lnTo>
                  <a:lnTo>
                    <a:pt x="77551" y="47428"/>
                  </a:lnTo>
                  <a:cubicBezTo>
                    <a:pt x="73039" y="39454"/>
                    <a:pt x="72191" y="29919"/>
                    <a:pt x="75226" y="21274"/>
                  </a:cubicBezTo>
                  <a:lnTo>
                    <a:pt x="75853" y="19647"/>
                  </a:lnTo>
                  <a:cubicBezTo>
                    <a:pt x="80765" y="7782"/>
                    <a:pt x="92340" y="44"/>
                    <a:pt x="105182" y="41"/>
                  </a:cubicBezTo>
                  <a:lnTo>
                    <a:pt x="104079" y="73"/>
                  </a:lnTo>
                  <a:lnTo>
                    <a:pt x="104237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400175" y="4152900"/>
            <a:ext cx="9820275" cy="685800"/>
            <a:chOff x="1400175" y="4152900"/>
            <a:chExt cx="9820275" cy="685800"/>
          </a:xfrm>
        </p:grpSpPr>
        <p:sp>
          <p:nvSpPr>
            <p:cNvPr id="30" name="Ellipse 30"/>
            <p:cNvSpPr/>
            <p:nvPr/>
          </p:nvSpPr>
          <p:spPr>
            <a:xfrm>
              <a:off x="1400175" y="4219575"/>
              <a:ext cx="552450" cy="5524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28A5C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555292" y="4426268"/>
              <a:ext cx="24221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03</a:t>
              </a: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2171700" y="4152900"/>
              <a:ext cx="8382000" cy="685800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2436495" y="4251008"/>
              <a:ext cx="142808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转化是否闭环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442210" y="4547235"/>
              <a:ext cx="45110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商城、购物车、结算、会员地址和订单后台能否承接试点流量。</a:t>
              </a:r>
            </a:p>
          </p:txBody>
        </p:sp>
        <p:sp>
          <p:nvSpPr>
            <p:cNvPr id="35" name="Rectangle 35"/>
            <p:cNvSpPr/>
            <p:nvPr/>
          </p:nvSpPr>
          <p:spPr>
            <a:xfrm>
              <a:off x="10706100" y="4324350"/>
              <a:ext cx="514350" cy="34290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36" name="Freeform 36"/>
            <p:cNvSpPr/>
            <p:nvPr/>
          </p:nvSpPr>
          <p:spPr>
            <a:xfrm>
              <a:off x="10853738" y="4416425"/>
              <a:ext cx="142988" cy="160483"/>
            </a:xfrm>
            <a:custGeom>
              <a:avLst/>
              <a:gdLst/>
              <a:ahLst/>
              <a:cxnLst/>
              <a:rect l="l" t="t" r="r" b="b"/>
              <a:pathLst>
                <a:path w="142988" h="160483">
                  <a:moveTo>
                    <a:pt x="23812" y="0"/>
                  </a:moveTo>
                  <a:cubicBezTo>
                    <a:pt x="27837" y="1"/>
                    <a:pt x="31224" y="3012"/>
                    <a:pt x="31694" y="7009"/>
                  </a:cubicBezTo>
                  <a:lnTo>
                    <a:pt x="31750" y="7937"/>
                  </a:lnTo>
                  <a:lnTo>
                    <a:pt x="31750" y="16415"/>
                  </a:lnTo>
                  <a:lnTo>
                    <a:pt x="135501" y="23836"/>
                  </a:lnTo>
                  <a:cubicBezTo>
                    <a:pt x="139738" y="24136"/>
                    <a:pt x="142988" y="27718"/>
                    <a:pt x="142875" y="31964"/>
                  </a:cubicBezTo>
                  <a:lnTo>
                    <a:pt x="142796" y="32869"/>
                  </a:lnTo>
                  <a:lnTo>
                    <a:pt x="134858" y="88432"/>
                  </a:lnTo>
                  <a:cubicBezTo>
                    <a:pt x="134350" y="92010"/>
                    <a:pt x="131488" y="94794"/>
                    <a:pt x="127897" y="95202"/>
                  </a:cubicBezTo>
                  <a:lnTo>
                    <a:pt x="127000" y="95250"/>
                  </a:lnTo>
                  <a:lnTo>
                    <a:pt x="31750" y="95250"/>
                  </a:lnTo>
                  <a:lnTo>
                    <a:pt x="31750" y="111125"/>
                  </a:lnTo>
                  <a:lnTo>
                    <a:pt x="111125" y="111125"/>
                  </a:lnTo>
                  <a:cubicBezTo>
                    <a:pt x="124095" y="111126"/>
                    <a:pt x="134678" y="121505"/>
                    <a:pt x="134932" y="134472"/>
                  </a:cubicBezTo>
                  <a:cubicBezTo>
                    <a:pt x="135185" y="147440"/>
                    <a:pt x="125014" y="158225"/>
                    <a:pt x="112055" y="158732"/>
                  </a:cubicBezTo>
                  <a:cubicBezTo>
                    <a:pt x="99095" y="159239"/>
                    <a:pt x="88113" y="149282"/>
                    <a:pt x="87352" y="136334"/>
                  </a:cubicBezTo>
                  <a:lnTo>
                    <a:pt x="87313" y="134937"/>
                  </a:lnTo>
                  <a:lnTo>
                    <a:pt x="87352" y="133540"/>
                  </a:lnTo>
                  <a:cubicBezTo>
                    <a:pt x="87487" y="131254"/>
                    <a:pt x="87940" y="129064"/>
                    <a:pt x="88670" y="127000"/>
                  </a:cubicBezTo>
                  <a:lnTo>
                    <a:pt x="46268" y="127000"/>
                  </a:lnTo>
                  <a:cubicBezTo>
                    <a:pt x="49361" y="135775"/>
                    <a:pt x="47060" y="145549"/>
                    <a:pt x="40377" y="152023"/>
                  </a:cubicBezTo>
                  <a:cubicBezTo>
                    <a:pt x="33693" y="158496"/>
                    <a:pt x="23851" y="160483"/>
                    <a:pt x="15179" y="157111"/>
                  </a:cubicBezTo>
                  <a:cubicBezTo>
                    <a:pt x="6506" y="153738"/>
                    <a:pt x="593" y="145623"/>
                    <a:pt x="40" y="136334"/>
                  </a:cubicBezTo>
                  <a:lnTo>
                    <a:pt x="0" y="134937"/>
                  </a:lnTo>
                  <a:lnTo>
                    <a:pt x="40" y="133540"/>
                  </a:lnTo>
                  <a:cubicBezTo>
                    <a:pt x="601" y="123973"/>
                    <a:pt x="6840" y="115673"/>
                    <a:pt x="15875" y="112474"/>
                  </a:cubicBezTo>
                  <a:lnTo>
                    <a:pt x="15875" y="15875"/>
                  </a:lnTo>
                  <a:lnTo>
                    <a:pt x="7937" y="15875"/>
                  </a:lnTo>
                  <a:cubicBezTo>
                    <a:pt x="3913" y="15874"/>
                    <a:pt x="526" y="12863"/>
                    <a:pt x="56" y="8866"/>
                  </a:cubicBezTo>
                  <a:lnTo>
                    <a:pt x="0" y="7937"/>
                  </a:lnTo>
                  <a:cubicBezTo>
                    <a:pt x="1" y="3913"/>
                    <a:pt x="3012" y="526"/>
                    <a:pt x="7009" y="56"/>
                  </a:cubicBezTo>
                  <a:lnTo>
                    <a:pt x="7937" y="0"/>
                  </a:lnTo>
                  <a:lnTo>
                    <a:pt x="23812" y="0"/>
                  </a:lnTo>
                  <a:close/>
                  <a:moveTo>
                    <a:pt x="23812" y="127000"/>
                  </a:moveTo>
                  <a:cubicBezTo>
                    <a:pt x="19429" y="127000"/>
                    <a:pt x="15875" y="130554"/>
                    <a:pt x="15875" y="134937"/>
                  </a:cubicBezTo>
                  <a:cubicBezTo>
                    <a:pt x="15875" y="139321"/>
                    <a:pt x="19429" y="142875"/>
                    <a:pt x="23812" y="142875"/>
                  </a:cubicBezTo>
                  <a:cubicBezTo>
                    <a:pt x="28196" y="142875"/>
                    <a:pt x="31750" y="139321"/>
                    <a:pt x="31750" y="134937"/>
                  </a:cubicBezTo>
                  <a:cubicBezTo>
                    <a:pt x="31750" y="130554"/>
                    <a:pt x="28196" y="127000"/>
                    <a:pt x="23812" y="127000"/>
                  </a:cubicBezTo>
                  <a:moveTo>
                    <a:pt x="111125" y="127000"/>
                  </a:moveTo>
                  <a:cubicBezTo>
                    <a:pt x="106741" y="127000"/>
                    <a:pt x="103187" y="130554"/>
                    <a:pt x="103187" y="134937"/>
                  </a:cubicBezTo>
                  <a:cubicBezTo>
                    <a:pt x="103187" y="139321"/>
                    <a:pt x="106741" y="142875"/>
                    <a:pt x="111125" y="142875"/>
                  </a:cubicBezTo>
                  <a:cubicBezTo>
                    <a:pt x="115509" y="142875"/>
                    <a:pt x="119062" y="139321"/>
                    <a:pt x="119062" y="134937"/>
                  </a:cubicBezTo>
                  <a:cubicBezTo>
                    <a:pt x="119062" y="130554"/>
                    <a:pt x="115509" y="127000"/>
                    <a:pt x="111125" y="1270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1400175" y="5219700"/>
            <a:ext cx="9820275" cy="685800"/>
            <a:chOff x="1400175" y="5219700"/>
            <a:chExt cx="9820275" cy="685800"/>
          </a:xfrm>
        </p:grpSpPr>
        <p:sp>
          <p:nvSpPr>
            <p:cNvPr id="38" name="Ellipse 38"/>
            <p:cNvSpPr/>
            <p:nvPr/>
          </p:nvSpPr>
          <p:spPr>
            <a:xfrm>
              <a:off x="1400175" y="5286375"/>
              <a:ext cx="552450" cy="5524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45868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1555292" y="5493068"/>
              <a:ext cx="24221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04</a:t>
              </a:r>
            </a:p>
          </p:txBody>
        </p:sp>
        <p:sp>
          <p:nvSpPr>
            <p:cNvPr id="40" name="Rectangle 40"/>
            <p:cNvSpPr/>
            <p:nvPr/>
          </p:nvSpPr>
          <p:spPr>
            <a:xfrm>
              <a:off x="2171700" y="5219700"/>
              <a:ext cx="8382000" cy="685800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2436495" y="5317808"/>
              <a:ext cx="165911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合作是否可执行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442210" y="5614035"/>
              <a:ext cx="382295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渠道模型、转化漏斗和 90 天启动路径是否足够具体。</a:t>
              </a:r>
            </a:p>
          </p:txBody>
        </p:sp>
        <p:sp>
          <p:nvSpPr>
            <p:cNvPr id="43" name="Rectangle 43"/>
            <p:cNvSpPr/>
            <p:nvPr/>
          </p:nvSpPr>
          <p:spPr>
            <a:xfrm>
              <a:off x="10706100" y="5391150"/>
              <a:ext cx="514350" cy="34290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44" name="Freeform 44"/>
            <p:cNvSpPr/>
            <p:nvPr/>
          </p:nvSpPr>
          <p:spPr>
            <a:xfrm>
              <a:off x="10853738" y="5489811"/>
              <a:ext cx="144731" cy="147497"/>
            </a:xfrm>
            <a:custGeom>
              <a:avLst/>
              <a:gdLst/>
              <a:ahLst/>
              <a:cxnLst/>
              <a:rect l="l" t="t" r="r" b="b"/>
              <a:pathLst>
                <a:path w="144731" h="147497">
                  <a:moveTo>
                    <a:pt x="123031" y="1352"/>
                  </a:moveTo>
                  <a:cubicBezTo>
                    <a:pt x="131009" y="1354"/>
                    <a:pt x="138210" y="6134"/>
                    <a:pt x="141310" y="13485"/>
                  </a:cubicBezTo>
                  <a:cubicBezTo>
                    <a:pt x="144410" y="20837"/>
                    <a:pt x="142806" y="29330"/>
                    <a:pt x="137238" y="35044"/>
                  </a:cubicBezTo>
                  <a:cubicBezTo>
                    <a:pt x="131670" y="40758"/>
                    <a:pt x="123222" y="42582"/>
                    <a:pt x="115792" y="39674"/>
                  </a:cubicBezTo>
                  <a:lnTo>
                    <a:pt x="79629" y="75829"/>
                  </a:lnTo>
                  <a:cubicBezTo>
                    <a:pt x="85574" y="84441"/>
                    <a:pt x="88212" y="94908"/>
                    <a:pt x="87059" y="105309"/>
                  </a:cubicBezTo>
                  <a:lnTo>
                    <a:pt x="107886" y="111556"/>
                  </a:lnTo>
                  <a:cubicBezTo>
                    <a:pt x="113963" y="104388"/>
                    <a:pt x="124233" y="102465"/>
                    <a:pt x="132491" y="106948"/>
                  </a:cubicBezTo>
                  <a:cubicBezTo>
                    <a:pt x="140749" y="111431"/>
                    <a:pt x="144731" y="121091"/>
                    <a:pt x="142030" y="130091"/>
                  </a:cubicBezTo>
                  <a:cubicBezTo>
                    <a:pt x="139329" y="139091"/>
                    <a:pt x="130686" y="144963"/>
                    <a:pt x="121324" y="144158"/>
                  </a:cubicBezTo>
                  <a:cubicBezTo>
                    <a:pt x="111962" y="143354"/>
                    <a:pt x="104448" y="136093"/>
                    <a:pt x="103322" y="126764"/>
                  </a:cubicBezTo>
                  <a:lnTo>
                    <a:pt x="82502" y="120509"/>
                  </a:lnTo>
                  <a:cubicBezTo>
                    <a:pt x="73451" y="138165"/>
                    <a:pt x="53633" y="147497"/>
                    <a:pt x="34257" y="143227"/>
                  </a:cubicBezTo>
                  <a:cubicBezTo>
                    <a:pt x="14881" y="138956"/>
                    <a:pt x="822" y="122157"/>
                    <a:pt x="32" y="102332"/>
                  </a:cubicBezTo>
                  <a:lnTo>
                    <a:pt x="0" y="100570"/>
                  </a:lnTo>
                  <a:lnTo>
                    <a:pt x="32" y="98816"/>
                  </a:lnTo>
                  <a:cubicBezTo>
                    <a:pt x="662" y="83086"/>
                    <a:pt x="9712" y="68913"/>
                    <a:pt x="23717" y="61724"/>
                  </a:cubicBezTo>
                  <a:lnTo>
                    <a:pt x="17462" y="40896"/>
                  </a:lnTo>
                  <a:cubicBezTo>
                    <a:pt x="8024" y="39763"/>
                    <a:pt x="718" y="32091"/>
                    <a:pt x="48" y="22608"/>
                  </a:cubicBezTo>
                  <a:lnTo>
                    <a:pt x="0" y="21195"/>
                  </a:lnTo>
                  <a:lnTo>
                    <a:pt x="40" y="19894"/>
                  </a:lnTo>
                  <a:cubicBezTo>
                    <a:pt x="631" y="10890"/>
                    <a:pt x="7222" y="3419"/>
                    <a:pt x="16081" y="1710"/>
                  </a:cubicBezTo>
                  <a:cubicBezTo>
                    <a:pt x="24940" y="0"/>
                    <a:pt x="33837" y="4482"/>
                    <a:pt x="37736" y="12619"/>
                  </a:cubicBezTo>
                  <a:cubicBezTo>
                    <a:pt x="41635" y="20756"/>
                    <a:pt x="39554" y="30499"/>
                    <a:pt x="32671" y="36332"/>
                  </a:cubicBezTo>
                  <a:lnTo>
                    <a:pt x="38918" y="57168"/>
                  </a:lnTo>
                  <a:cubicBezTo>
                    <a:pt x="49318" y="56015"/>
                    <a:pt x="59786" y="58653"/>
                    <a:pt x="68397" y="64598"/>
                  </a:cubicBezTo>
                  <a:lnTo>
                    <a:pt x="104553" y="28434"/>
                  </a:lnTo>
                  <a:cubicBezTo>
                    <a:pt x="103807" y="26536"/>
                    <a:pt x="103360" y="24533"/>
                    <a:pt x="103227" y="22497"/>
                  </a:cubicBezTo>
                  <a:lnTo>
                    <a:pt x="103187" y="21195"/>
                  </a:lnTo>
                  <a:lnTo>
                    <a:pt x="103227" y="19894"/>
                  </a:lnTo>
                  <a:cubicBezTo>
                    <a:pt x="103913" y="9461"/>
                    <a:pt x="112576" y="1350"/>
                    <a:pt x="123031" y="1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1055370" y="6436995"/>
            <a:ext cx="10100310" cy="182880"/>
            <a:chOff x="1055370" y="6436995"/>
            <a:chExt cx="10100310" cy="182880"/>
          </a:xfrm>
        </p:grpSpPr>
        <p:sp>
          <p:nvSpPr>
            <p:cNvPr id="46" name="TextBox 46"/>
            <p:cNvSpPr txBox="1"/>
            <p:nvPr/>
          </p:nvSpPr>
          <p:spPr>
            <a:xfrm>
              <a:off x="1055370" y="6436995"/>
              <a:ext cx="208111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岚禾小食网站与本地代码摘要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73077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02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9" grpId="0"/>
      <p:bldP spid="37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Freeform 4"/>
            <p:cNvSpPr/>
            <p:nvPr/>
          </p:nvSpPr>
          <p:spPr>
            <a:xfrm>
              <a:off x="781050" y="5010150"/>
              <a:ext cx="10629900" cy="1447800"/>
            </a:xfrm>
            <a:custGeom>
              <a:avLst/>
              <a:gdLst/>
              <a:ahLst/>
              <a:cxnLst/>
              <a:rect l="l" t="t" r="r" b="b"/>
              <a:pathLst>
                <a:path w="10629900" h="1447800">
                  <a:moveTo>
                    <a:pt x="0" y="1009650"/>
                  </a:moveTo>
                  <a:cubicBezTo>
                    <a:pt x="1219200" y="190500"/>
                    <a:pt x="2000250" y="152400"/>
                    <a:pt x="2990850" y="666750"/>
                  </a:cubicBezTo>
                  <a:cubicBezTo>
                    <a:pt x="4171950" y="1276350"/>
                    <a:pt x="5429250" y="1314450"/>
                    <a:pt x="6610350" y="666750"/>
                  </a:cubicBezTo>
                  <a:cubicBezTo>
                    <a:pt x="7810500" y="0"/>
                    <a:pt x="9048750" y="57150"/>
                    <a:pt x="10629900" y="914400"/>
                  </a:cubicBezTo>
                  <a:lnTo>
                    <a:pt x="10629900" y="144780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EDF4EA"/>
            </a:solidFill>
            <a:ln>
              <a:noFill/>
            </a:ln>
          </p:spPr>
        </p:sp>
        <p:sp>
          <p:nvSpPr>
            <p:cNvPr id="5" name="Freeform 5"/>
            <p:cNvSpPr/>
            <p:nvPr/>
          </p:nvSpPr>
          <p:spPr>
            <a:xfrm>
              <a:off x="762000" y="1123950"/>
              <a:ext cx="10668000" cy="9525"/>
            </a:xfrm>
            <a:custGeom>
              <a:avLst/>
              <a:gdLst/>
              <a:ahLst/>
              <a:cxnLst/>
              <a:rect l="l" t="t" r="r" b="b"/>
              <a:pathLst>
                <a:path w="10668000" h="9525">
                  <a:moveTo>
                    <a:pt x="0" y="0"/>
                  </a:moveTo>
                  <a:lnTo>
                    <a:pt x="10668000" y="0"/>
                  </a:lnTo>
                </a:path>
              </a:pathLst>
            </a:custGeom>
            <a:solidFill>
              <a:srgbClr val="000000"/>
            </a:solidFill>
            <a:ln w="14288">
              <a:solidFill>
                <a:srgbClr val="D8DED5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781050" y="723900"/>
            <a:ext cx="10039350" cy="776288"/>
            <a:chOff x="781050" y="723900"/>
            <a:chExt cx="10039350" cy="776288"/>
          </a:xfrm>
        </p:grpSpPr>
        <p:sp>
          <p:nvSpPr>
            <p:cNvPr id="7" name="Rectangle 7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932323" y="875150"/>
              <a:ext cx="173506" cy="163075"/>
              <a:chOff x="932323" y="875150"/>
              <a:chExt cx="173506" cy="1630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933450" y="932264"/>
                <a:ext cx="171450" cy="105961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05961">
                    <a:moveTo>
                      <a:pt x="116395" y="4758"/>
                    </a:moveTo>
                    <a:cubicBezTo>
                      <a:pt x="119648" y="700"/>
                      <a:pt x="125554" y="0"/>
                      <a:pt x="129664" y="3186"/>
                    </a:cubicBezTo>
                    <a:lnTo>
                      <a:pt x="130559" y="3977"/>
                    </a:lnTo>
                    <a:lnTo>
                      <a:pt x="168659" y="42077"/>
                    </a:lnTo>
                    <a:cubicBezTo>
                      <a:pt x="170140" y="43558"/>
                      <a:pt x="171090" y="45487"/>
                      <a:pt x="171364" y="47563"/>
                    </a:cubicBezTo>
                    <a:lnTo>
                      <a:pt x="171450" y="48811"/>
                    </a:lnTo>
                    <a:lnTo>
                      <a:pt x="171450" y="96436"/>
                    </a:lnTo>
                    <a:cubicBezTo>
                      <a:pt x="171449" y="101265"/>
                      <a:pt x="167835" y="105329"/>
                      <a:pt x="163039" y="105894"/>
                    </a:cubicBezTo>
                    <a:lnTo>
                      <a:pt x="161925" y="105961"/>
                    </a:lnTo>
                    <a:lnTo>
                      <a:pt x="9315" y="105961"/>
                    </a:lnTo>
                    <a:lnTo>
                      <a:pt x="8268" y="105875"/>
                    </a:lnTo>
                    <a:lnTo>
                      <a:pt x="7220" y="105685"/>
                    </a:lnTo>
                    <a:lnTo>
                      <a:pt x="6201" y="105361"/>
                    </a:lnTo>
                    <a:lnTo>
                      <a:pt x="5201" y="104923"/>
                    </a:lnTo>
                    <a:lnTo>
                      <a:pt x="4248" y="104361"/>
                    </a:lnTo>
                    <a:lnTo>
                      <a:pt x="3353" y="103694"/>
                    </a:lnTo>
                    <a:lnTo>
                      <a:pt x="2781" y="103170"/>
                    </a:lnTo>
                    <a:lnTo>
                      <a:pt x="2095" y="102389"/>
                    </a:lnTo>
                    <a:lnTo>
                      <a:pt x="1486" y="101541"/>
                    </a:lnTo>
                    <a:lnTo>
                      <a:pt x="972" y="100627"/>
                    </a:lnTo>
                    <a:lnTo>
                      <a:pt x="819" y="100293"/>
                    </a:lnTo>
                    <a:lnTo>
                      <a:pt x="438" y="99312"/>
                    </a:lnTo>
                    <a:lnTo>
                      <a:pt x="181" y="98303"/>
                    </a:lnTo>
                    <a:lnTo>
                      <a:pt x="38" y="97274"/>
                    </a:lnTo>
                    <a:lnTo>
                      <a:pt x="0" y="96226"/>
                    </a:lnTo>
                    <a:lnTo>
                      <a:pt x="86" y="95179"/>
                    </a:lnTo>
                    <a:lnTo>
                      <a:pt x="267" y="94178"/>
                    </a:lnTo>
                    <a:cubicBezTo>
                      <a:pt x="362" y="93797"/>
                      <a:pt x="476" y="93445"/>
                      <a:pt x="600" y="93112"/>
                    </a:cubicBezTo>
                    <a:lnTo>
                      <a:pt x="1038" y="92112"/>
                    </a:lnTo>
                    <a:lnTo>
                      <a:pt x="1600" y="91159"/>
                    </a:lnTo>
                    <a:lnTo>
                      <a:pt x="39700" y="34009"/>
                    </a:lnTo>
                    <a:cubicBezTo>
                      <a:pt x="42113" y="30377"/>
                      <a:pt x="46684" y="28847"/>
                      <a:pt x="50797" y="30294"/>
                    </a:cubicBezTo>
                    <a:lnTo>
                      <a:pt x="51883" y="30771"/>
                    </a:lnTo>
                    <a:lnTo>
                      <a:pt x="83096" y="46372"/>
                    </a:lnTo>
                    <a:lnTo>
                      <a:pt x="116386" y="47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932323" y="875150"/>
                <a:ext cx="173506" cy="97527"/>
              </a:xfrm>
              <a:custGeom>
                <a:avLst/>
                <a:gdLst/>
                <a:ahLst/>
                <a:cxnLst/>
                <a:rect l="l" t="t" r="r" b="b"/>
                <a:pathLst>
                  <a:path w="173506" h="97527">
                    <a:moveTo>
                      <a:pt x="117637" y="4579"/>
                    </a:moveTo>
                    <a:cubicBezTo>
                      <a:pt x="120923" y="632"/>
                      <a:pt x="126745" y="0"/>
                      <a:pt x="130801" y="3150"/>
                    </a:cubicBezTo>
                    <a:lnTo>
                      <a:pt x="131687" y="3941"/>
                    </a:lnTo>
                    <a:lnTo>
                      <a:pt x="169787" y="42041"/>
                    </a:lnTo>
                    <a:cubicBezTo>
                      <a:pt x="173332" y="45598"/>
                      <a:pt x="173506" y="51297"/>
                      <a:pt x="170184" y="55064"/>
                    </a:cubicBezTo>
                    <a:cubicBezTo>
                      <a:pt x="166863" y="58831"/>
                      <a:pt x="161187" y="59372"/>
                      <a:pt x="157214" y="56300"/>
                    </a:cubicBezTo>
                    <a:lnTo>
                      <a:pt x="156318" y="55509"/>
                    </a:lnTo>
                    <a:lnTo>
                      <a:pt x="125591" y="24791"/>
                    </a:lnTo>
                    <a:lnTo>
                      <a:pt x="84643" y="73921"/>
                    </a:lnTo>
                    <a:cubicBezTo>
                      <a:pt x="82095" y="76976"/>
                      <a:pt x="77918" y="78127"/>
                      <a:pt x="74165" y="76807"/>
                    </a:cubicBezTo>
                    <a:lnTo>
                      <a:pt x="73070" y="76340"/>
                    </a:lnTo>
                    <a:lnTo>
                      <a:pt x="42075" y="60853"/>
                    </a:lnTo>
                    <a:lnTo>
                      <a:pt x="18272" y="92590"/>
                    </a:lnTo>
                    <a:cubicBezTo>
                      <a:pt x="15393" y="96429"/>
                      <a:pt x="10108" y="97527"/>
                      <a:pt x="5938" y="95152"/>
                    </a:cubicBezTo>
                    <a:lnTo>
                      <a:pt x="4937" y="94495"/>
                    </a:lnTo>
                    <a:cubicBezTo>
                      <a:pt x="1098" y="91616"/>
                      <a:pt x="0" y="86330"/>
                      <a:pt x="2375" y="82160"/>
                    </a:cubicBezTo>
                    <a:lnTo>
                      <a:pt x="3032" y="81160"/>
                    </a:lnTo>
                    <a:lnTo>
                      <a:pt x="31607" y="43060"/>
                    </a:lnTo>
                    <a:cubicBezTo>
                      <a:pt x="34115" y="39720"/>
                      <a:pt x="38506" y="38403"/>
                      <a:pt x="42437" y="39812"/>
                    </a:cubicBezTo>
                    <a:lnTo>
                      <a:pt x="43485" y="40259"/>
                    </a:lnTo>
                    <a:lnTo>
                      <a:pt x="74832" y="55928"/>
                    </a:lnTo>
                    <a:lnTo>
                      <a:pt x="117637" y="45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453515" y="810578"/>
              <a:ext cx="10852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CHANNEL THESIS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34465" y="982028"/>
              <a:ext cx="7205662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渠道判断：这是一个小而完整的首轮招商标的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879330" y="934402"/>
              <a:ext cx="5867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核心判断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9525000" y="1181100"/>
              <a:ext cx="1295400" cy="3048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9595280" y="1269206"/>
              <a:ext cx="115484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可以卖 · 可以跑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1050" y="1581150"/>
            <a:ext cx="10629900" cy="685800"/>
            <a:chOff x="781050" y="1581150"/>
            <a:chExt cx="10629900" cy="685800"/>
          </a:xfrm>
        </p:grpSpPr>
        <p:sp>
          <p:nvSpPr>
            <p:cNvPr id="17" name="Rectangle 17"/>
            <p:cNvSpPr/>
            <p:nvPr/>
          </p:nvSpPr>
          <p:spPr>
            <a:xfrm>
              <a:off x="781050" y="1581150"/>
              <a:ext cx="10629900" cy="685800"/>
            </a:xfrm>
            <a:prstGeom prst="roundRect">
              <a:avLst>
                <a:gd name="adj" fmla="val 27778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38100" dir="5400000" algn="ctr" rotWithShape="0">
                <a:srgbClr val="17201D">
                  <a:alpha val="6000"/>
                </a:srgbClr>
              </a:outerShdw>
            </a:effectLst>
          </p:spPr>
        </p:sp>
        <p:sp>
          <p:nvSpPr>
            <p:cNvPr id="18" name="Rectangle 18"/>
            <p:cNvSpPr/>
            <p:nvPr/>
          </p:nvSpPr>
          <p:spPr>
            <a:xfrm>
              <a:off x="990600" y="1790700"/>
              <a:ext cx="266700" cy="26670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9" name="Freeform 19"/>
            <p:cNvSpPr/>
            <p:nvPr/>
          </p:nvSpPr>
          <p:spPr>
            <a:xfrm>
              <a:off x="1060450" y="1857706"/>
              <a:ext cx="133541" cy="133759"/>
            </a:xfrm>
            <a:custGeom>
              <a:avLst/>
              <a:gdLst/>
              <a:ahLst/>
              <a:cxnLst/>
              <a:rect l="l" t="t" r="r" b="b"/>
              <a:pathLst>
                <a:path w="133541" h="133759">
                  <a:moveTo>
                    <a:pt x="95250" y="11353"/>
                  </a:moveTo>
                  <a:cubicBezTo>
                    <a:pt x="121713" y="26633"/>
                    <a:pt x="133541" y="58593"/>
                    <a:pt x="123400" y="87419"/>
                  </a:cubicBezTo>
                  <a:cubicBezTo>
                    <a:pt x="113258" y="116244"/>
                    <a:pt x="84025" y="133759"/>
                    <a:pt x="53824" y="129104"/>
                  </a:cubicBezTo>
                  <a:cubicBezTo>
                    <a:pt x="23624" y="124448"/>
                    <a:pt x="1021" y="98943"/>
                    <a:pt x="32" y="68402"/>
                  </a:cubicBezTo>
                  <a:lnTo>
                    <a:pt x="0" y="66344"/>
                  </a:lnTo>
                  <a:lnTo>
                    <a:pt x="32" y="64287"/>
                  </a:lnTo>
                  <a:cubicBezTo>
                    <a:pt x="755" y="41979"/>
                    <a:pt x="13137" y="21689"/>
                    <a:pt x="32645" y="10845"/>
                  </a:cubicBezTo>
                  <a:cubicBezTo>
                    <a:pt x="52152" y="0"/>
                    <a:pt x="75921" y="193"/>
                    <a:pt x="95250" y="11353"/>
                  </a:cubicBezTo>
                  <a:close/>
                  <a:moveTo>
                    <a:pt x="87039" y="49155"/>
                  </a:moveTo>
                  <a:cubicBezTo>
                    <a:pt x="84777" y="46893"/>
                    <a:pt x="81185" y="46667"/>
                    <a:pt x="78657" y="48628"/>
                  </a:cubicBezTo>
                  <a:lnTo>
                    <a:pt x="78061" y="49155"/>
                  </a:lnTo>
                  <a:lnTo>
                    <a:pt x="57150" y="70059"/>
                  </a:lnTo>
                  <a:lnTo>
                    <a:pt x="48939" y="61855"/>
                  </a:lnTo>
                  <a:lnTo>
                    <a:pt x="48343" y="61328"/>
                  </a:lnTo>
                  <a:cubicBezTo>
                    <a:pt x="45815" y="59368"/>
                    <a:pt x="42224" y="59595"/>
                    <a:pt x="39962" y="61857"/>
                  </a:cubicBezTo>
                  <a:cubicBezTo>
                    <a:pt x="37701" y="64118"/>
                    <a:pt x="37474" y="67709"/>
                    <a:pt x="39434" y="70237"/>
                  </a:cubicBezTo>
                  <a:lnTo>
                    <a:pt x="39961" y="70834"/>
                  </a:lnTo>
                  <a:lnTo>
                    <a:pt x="52661" y="83534"/>
                  </a:lnTo>
                  <a:lnTo>
                    <a:pt x="53257" y="84061"/>
                  </a:lnTo>
                  <a:cubicBezTo>
                    <a:pt x="55548" y="85838"/>
                    <a:pt x="58752" y="85838"/>
                    <a:pt x="61043" y="84061"/>
                  </a:cubicBezTo>
                  <a:lnTo>
                    <a:pt x="61639" y="83534"/>
                  </a:lnTo>
                  <a:lnTo>
                    <a:pt x="87039" y="58134"/>
                  </a:lnTo>
                  <a:lnTo>
                    <a:pt x="87567" y="57537"/>
                  </a:lnTo>
                  <a:cubicBezTo>
                    <a:pt x="89527" y="55009"/>
                    <a:pt x="89302" y="51417"/>
                    <a:pt x="87039" y="49155"/>
                  </a:cubicBez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426845" y="1764982"/>
              <a:ext cx="957185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岚禾小食不需要先讲一个庞大故事，而是用 4 个可验证信号证明“可以卖、可以讲、可以跑”。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35418" y="2037874"/>
              <a:ext cx="225454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Source: 岚禾小食网站与本地代码摘要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81050" y="2609850"/>
            <a:ext cx="5143500" cy="1485900"/>
            <a:chOff x="781050" y="2609850"/>
            <a:chExt cx="5143500" cy="1485900"/>
          </a:xfrm>
        </p:grpSpPr>
        <p:sp>
          <p:nvSpPr>
            <p:cNvPr id="23" name="Rectangle 23"/>
            <p:cNvSpPr/>
            <p:nvPr/>
          </p:nvSpPr>
          <p:spPr>
            <a:xfrm>
              <a:off x="781050" y="2609850"/>
              <a:ext cx="5143500" cy="1485900"/>
            </a:xfrm>
            <a:prstGeom prst="roundRect">
              <a:avLst>
                <a:gd name="adj" fmla="val 1282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24" name="Rectangle 24"/>
            <p:cNvSpPr/>
            <p:nvPr/>
          </p:nvSpPr>
          <p:spPr>
            <a:xfrm>
              <a:off x="971550" y="2819400"/>
              <a:ext cx="57150" cy="85725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25" name="Rectangle 25"/>
            <p:cNvSpPr/>
            <p:nvPr/>
          </p:nvSpPr>
          <p:spPr>
            <a:xfrm>
              <a:off x="1219200" y="2819400"/>
              <a:ext cx="476250" cy="476250"/>
            </a:xfrm>
            <a:prstGeom prst="roundRect">
              <a:avLst>
                <a:gd name="adj" fmla="val 36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6" name="Freeform 26"/>
            <p:cNvSpPr/>
            <p:nvPr/>
          </p:nvSpPr>
          <p:spPr>
            <a:xfrm>
              <a:off x="1371434" y="2971800"/>
              <a:ext cx="171616" cy="181540"/>
            </a:xfrm>
            <a:custGeom>
              <a:avLst/>
              <a:gdLst/>
              <a:ahLst/>
              <a:cxnLst/>
              <a:rect l="l" t="t" r="r" b="b"/>
              <a:pathLst>
                <a:path w="171616" h="181540">
                  <a:moveTo>
                    <a:pt x="689" y="107899"/>
                  </a:moveTo>
                  <a:lnTo>
                    <a:pt x="518" y="106299"/>
                  </a:lnTo>
                  <a:lnTo>
                    <a:pt x="480" y="105889"/>
                  </a:lnTo>
                  <a:cubicBezTo>
                    <a:pt x="149" y="102343"/>
                    <a:pt x="0" y="98783"/>
                    <a:pt x="32" y="95221"/>
                  </a:cubicBezTo>
                  <a:cubicBezTo>
                    <a:pt x="204" y="35309"/>
                    <a:pt x="40894" y="0"/>
                    <a:pt x="123857" y="0"/>
                  </a:cubicBezTo>
                  <a:lnTo>
                    <a:pt x="162091" y="0"/>
                  </a:lnTo>
                  <a:cubicBezTo>
                    <a:pt x="167351" y="0"/>
                    <a:pt x="171616" y="4264"/>
                    <a:pt x="171616" y="9525"/>
                  </a:cubicBezTo>
                  <a:lnTo>
                    <a:pt x="171596" y="29118"/>
                  </a:lnTo>
                  <a:cubicBezTo>
                    <a:pt x="166853" y="111995"/>
                    <a:pt x="126448" y="152400"/>
                    <a:pt x="57316" y="152400"/>
                  </a:cubicBezTo>
                  <a:lnTo>
                    <a:pt x="32255" y="152400"/>
                  </a:lnTo>
                  <a:cubicBezTo>
                    <a:pt x="30617" y="159012"/>
                    <a:pt x="29424" y="165726"/>
                    <a:pt x="28683" y="172498"/>
                  </a:cubicBezTo>
                  <a:cubicBezTo>
                    <a:pt x="28309" y="175880"/>
                    <a:pt x="26159" y="178806"/>
                    <a:pt x="23042" y="180173"/>
                  </a:cubicBezTo>
                  <a:cubicBezTo>
                    <a:pt x="19926" y="181540"/>
                    <a:pt x="16316" y="181141"/>
                    <a:pt x="13574" y="179126"/>
                  </a:cubicBezTo>
                  <a:cubicBezTo>
                    <a:pt x="10832" y="177110"/>
                    <a:pt x="9373" y="173785"/>
                    <a:pt x="9748" y="170402"/>
                  </a:cubicBezTo>
                  <a:cubicBezTo>
                    <a:pt x="10853" y="160445"/>
                    <a:pt x="12694" y="151089"/>
                    <a:pt x="15272" y="142332"/>
                  </a:cubicBezTo>
                  <a:lnTo>
                    <a:pt x="14148" y="140941"/>
                  </a:lnTo>
                  <a:lnTo>
                    <a:pt x="12167" y="138274"/>
                  </a:lnTo>
                  <a:lnTo>
                    <a:pt x="10672" y="136093"/>
                  </a:lnTo>
                  <a:lnTo>
                    <a:pt x="8938" y="133302"/>
                  </a:lnTo>
                  <a:lnTo>
                    <a:pt x="8005" y="131674"/>
                  </a:lnTo>
                  <a:lnTo>
                    <a:pt x="7385" y="130512"/>
                  </a:lnTo>
                  <a:cubicBezTo>
                    <a:pt x="5873" y="127637"/>
                    <a:pt x="4607" y="124638"/>
                    <a:pt x="3604" y="121549"/>
                  </a:cubicBezTo>
                  <a:lnTo>
                    <a:pt x="2918" y="119291"/>
                  </a:lnTo>
                  <a:lnTo>
                    <a:pt x="2109" y="116176"/>
                  </a:lnTo>
                  <a:lnTo>
                    <a:pt x="1566" y="113624"/>
                  </a:lnTo>
                  <a:lnTo>
                    <a:pt x="1156" y="111319"/>
                  </a:lnTo>
                  <a:close/>
                  <a:moveTo>
                    <a:pt x="82023" y="67494"/>
                  </a:moveTo>
                  <a:cubicBezTo>
                    <a:pt x="54925" y="79543"/>
                    <a:pt x="35789" y="97307"/>
                    <a:pt x="23845" y="120672"/>
                  </a:cubicBezTo>
                  <a:cubicBezTo>
                    <a:pt x="24467" y="121942"/>
                    <a:pt x="25159" y="123212"/>
                    <a:pt x="25921" y="124482"/>
                  </a:cubicBezTo>
                  <a:lnTo>
                    <a:pt x="27683" y="127159"/>
                  </a:lnTo>
                  <a:lnTo>
                    <a:pt x="28350" y="128083"/>
                  </a:lnTo>
                  <a:cubicBezTo>
                    <a:pt x="29112" y="129124"/>
                    <a:pt x="29931" y="130169"/>
                    <a:pt x="30807" y="131216"/>
                  </a:cubicBezTo>
                  <a:lnTo>
                    <a:pt x="32684" y="133350"/>
                  </a:lnTo>
                  <a:lnTo>
                    <a:pt x="38866" y="133350"/>
                  </a:lnTo>
                  <a:cubicBezTo>
                    <a:pt x="48743" y="111719"/>
                    <a:pt x="65317" y="95764"/>
                    <a:pt x="89758" y="84906"/>
                  </a:cubicBezTo>
                  <a:cubicBezTo>
                    <a:pt x="94566" y="82770"/>
                    <a:pt x="96732" y="77141"/>
                    <a:pt x="94596" y="72333"/>
                  </a:cubicBezTo>
                  <a:cubicBezTo>
                    <a:pt x="92461" y="67525"/>
                    <a:pt x="86831" y="65358"/>
                    <a:pt x="82023" y="67494"/>
                  </a:cubicBezTo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851660" y="2727960"/>
              <a:ext cx="430120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0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284095" y="29651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人工色素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888808" y="3396139"/>
              <a:ext cx="258270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先降低家长对添加剂的第一层顾虑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1905000" y="3695700"/>
              <a:ext cx="1466850" cy="2286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2122932" y="3760470"/>
              <a:ext cx="103098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门店讲解成本更低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267450" y="2609850"/>
            <a:ext cx="5143500" cy="1485900"/>
            <a:chOff x="6267450" y="2609850"/>
            <a:chExt cx="5143500" cy="1485900"/>
          </a:xfrm>
        </p:grpSpPr>
        <p:sp>
          <p:nvSpPr>
            <p:cNvPr id="33" name="Rectangle 33"/>
            <p:cNvSpPr/>
            <p:nvPr/>
          </p:nvSpPr>
          <p:spPr>
            <a:xfrm>
              <a:off x="6267450" y="2609850"/>
              <a:ext cx="5143500" cy="1485900"/>
            </a:xfrm>
            <a:prstGeom prst="roundRect">
              <a:avLst>
                <a:gd name="adj" fmla="val 1282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34" name="Rectangle 34"/>
            <p:cNvSpPr/>
            <p:nvPr/>
          </p:nvSpPr>
          <p:spPr>
            <a:xfrm>
              <a:off x="6457950" y="2819400"/>
              <a:ext cx="57150" cy="85725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35" name="Rectangle 35"/>
            <p:cNvSpPr/>
            <p:nvPr/>
          </p:nvSpPr>
          <p:spPr>
            <a:xfrm>
              <a:off x="6705600" y="2819400"/>
              <a:ext cx="476250" cy="476250"/>
            </a:xfrm>
            <a:prstGeom prst="roundRect">
              <a:avLst>
                <a:gd name="adj" fmla="val 36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6" name="Freeform 36"/>
            <p:cNvSpPr/>
            <p:nvPr/>
          </p:nvSpPr>
          <p:spPr>
            <a:xfrm>
              <a:off x="6844162" y="2962275"/>
              <a:ext cx="199117" cy="190602"/>
            </a:xfrm>
            <a:custGeom>
              <a:avLst/>
              <a:gdLst/>
              <a:ahLst/>
              <a:cxnLst/>
              <a:rect l="l" t="t" r="r" b="b"/>
              <a:pathLst>
                <a:path w="199117" h="190602">
                  <a:moveTo>
                    <a:pt x="99544" y="0"/>
                  </a:moveTo>
                  <a:lnTo>
                    <a:pt x="100668" y="67"/>
                  </a:lnTo>
                  <a:lnTo>
                    <a:pt x="101230" y="143"/>
                  </a:lnTo>
                  <a:lnTo>
                    <a:pt x="101811" y="267"/>
                  </a:lnTo>
                  <a:lnTo>
                    <a:pt x="102868" y="591"/>
                  </a:lnTo>
                  <a:cubicBezTo>
                    <a:pt x="103598" y="860"/>
                    <a:pt x="104293" y="1218"/>
                    <a:pt x="104935" y="1657"/>
                  </a:cubicBezTo>
                  <a:lnTo>
                    <a:pt x="105926" y="2438"/>
                  </a:lnTo>
                  <a:lnTo>
                    <a:pt x="108354" y="4515"/>
                  </a:lnTo>
                  <a:cubicBezTo>
                    <a:pt x="127569" y="20475"/>
                    <a:pt x="151854" y="29045"/>
                    <a:pt x="176830" y="28680"/>
                  </a:cubicBezTo>
                  <a:lnTo>
                    <a:pt x="180087" y="28585"/>
                  </a:lnTo>
                  <a:cubicBezTo>
                    <a:pt x="184470" y="28385"/>
                    <a:pt x="188423" y="31204"/>
                    <a:pt x="189660" y="35414"/>
                  </a:cubicBezTo>
                  <a:cubicBezTo>
                    <a:pt x="199117" y="67583"/>
                    <a:pt x="195123" y="102211"/>
                    <a:pt x="178593" y="131383"/>
                  </a:cubicBezTo>
                  <a:cubicBezTo>
                    <a:pt x="162063" y="160555"/>
                    <a:pt x="134409" y="181776"/>
                    <a:pt x="101954" y="190195"/>
                  </a:cubicBezTo>
                  <a:cubicBezTo>
                    <a:pt x="100386" y="190602"/>
                    <a:pt x="98740" y="190602"/>
                    <a:pt x="97172" y="190195"/>
                  </a:cubicBezTo>
                  <a:cubicBezTo>
                    <a:pt x="64715" y="181778"/>
                    <a:pt x="37059" y="160558"/>
                    <a:pt x="20527" y="131386"/>
                  </a:cubicBezTo>
                  <a:cubicBezTo>
                    <a:pt x="3994" y="102213"/>
                    <a:pt x="0" y="67584"/>
                    <a:pt x="9456" y="35414"/>
                  </a:cubicBezTo>
                  <a:cubicBezTo>
                    <a:pt x="10693" y="31204"/>
                    <a:pt x="14646" y="28385"/>
                    <a:pt x="19029" y="28585"/>
                  </a:cubicBezTo>
                  <a:cubicBezTo>
                    <a:pt x="45103" y="29776"/>
                    <a:pt x="70684" y="21193"/>
                    <a:pt x="90762" y="4515"/>
                  </a:cubicBezTo>
                  <a:lnTo>
                    <a:pt x="93267" y="2372"/>
                  </a:lnTo>
                  <a:lnTo>
                    <a:pt x="94181" y="1657"/>
                  </a:lnTo>
                  <a:cubicBezTo>
                    <a:pt x="94824" y="1218"/>
                    <a:pt x="95518" y="860"/>
                    <a:pt x="96248" y="591"/>
                  </a:cubicBezTo>
                  <a:lnTo>
                    <a:pt x="97315" y="267"/>
                  </a:lnTo>
                  <a:cubicBezTo>
                    <a:pt x="97688" y="177"/>
                    <a:pt x="98067" y="110"/>
                    <a:pt x="98448" y="67"/>
                  </a:cubicBezTo>
                  <a:lnTo>
                    <a:pt x="99544" y="0"/>
                  </a:lnTo>
                  <a:close/>
                  <a:moveTo>
                    <a:pt x="134882" y="69466"/>
                  </a:moveTo>
                  <a:cubicBezTo>
                    <a:pt x="133095" y="67677"/>
                    <a:pt x="130671" y="66672"/>
                    <a:pt x="128143" y="66672"/>
                  </a:cubicBezTo>
                  <a:cubicBezTo>
                    <a:pt x="125615" y="66672"/>
                    <a:pt x="123190" y="67677"/>
                    <a:pt x="121404" y="69466"/>
                  </a:cubicBezTo>
                  <a:lnTo>
                    <a:pt x="90038" y="100822"/>
                  </a:lnTo>
                  <a:lnTo>
                    <a:pt x="77722" y="88516"/>
                  </a:lnTo>
                  <a:lnTo>
                    <a:pt x="76827" y="87725"/>
                  </a:lnTo>
                  <a:cubicBezTo>
                    <a:pt x="72854" y="84653"/>
                    <a:pt x="67178" y="85194"/>
                    <a:pt x="63856" y="88961"/>
                  </a:cubicBezTo>
                  <a:cubicBezTo>
                    <a:pt x="60534" y="92728"/>
                    <a:pt x="60708" y="98427"/>
                    <a:pt x="64254" y="101984"/>
                  </a:cubicBezTo>
                  <a:lnTo>
                    <a:pt x="83304" y="121034"/>
                  </a:lnTo>
                  <a:lnTo>
                    <a:pt x="84199" y="121825"/>
                  </a:lnTo>
                  <a:cubicBezTo>
                    <a:pt x="87991" y="124766"/>
                    <a:pt x="93379" y="124427"/>
                    <a:pt x="96772" y="121034"/>
                  </a:cubicBezTo>
                  <a:lnTo>
                    <a:pt x="134872" y="82934"/>
                  </a:lnTo>
                  <a:lnTo>
                    <a:pt x="135663" y="82039"/>
                  </a:lnTo>
                  <a:cubicBezTo>
                    <a:pt x="138604" y="78247"/>
                    <a:pt x="138265" y="72859"/>
                    <a:pt x="134872" y="69466"/>
                  </a:cubicBez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338060" y="2727960"/>
              <a:ext cx="1077001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708A74"/>
                  </a:solidFill>
                  <a:latin typeface="Arial"/>
                  <a:ea typeface="Microsoft YaHei"/>
                  <a:cs typeface="Arial"/>
                </a:rPr>
                <a:t>72h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513445" y="29651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低温风干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375208" y="3396139"/>
              <a:ext cx="258270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把工艺感转化为可反复复述的卖点</a:t>
              </a:r>
            </a:p>
          </p:txBody>
        </p:sp>
        <p:sp>
          <p:nvSpPr>
            <p:cNvPr id="40" name="Rectangle 40"/>
            <p:cNvSpPr/>
            <p:nvPr/>
          </p:nvSpPr>
          <p:spPr>
            <a:xfrm>
              <a:off x="7391400" y="3695700"/>
              <a:ext cx="1562100" cy="2286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593949" y="3760470"/>
              <a:ext cx="115700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详情页与导购同话术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81050" y="4419600"/>
            <a:ext cx="5143500" cy="1485900"/>
            <a:chOff x="781050" y="4419600"/>
            <a:chExt cx="5143500" cy="1485900"/>
          </a:xfrm>
        </p:grpSpPr>
        <p:sp>
          <p:nvSpPr>
            <p:cNvPr id="43" name="Rectangle 43"/>
            <p:cNvSpPr/>
            <p:nvPr/>
          </p:nvSpPr>
          <p:spPr>
            <a:xfrm>
              <a:off x="781050" y="4419600"/>
              <a:ext cx="5143500" cy="1485900"/>
            </a:xfrm>
            <a:prstGeom prst="roundRect">
              <a:avLst>
                <a:gd name="adj" fmla="val 1282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44" name="Rectangle 44"/>
            <p:cNvSpPr/>
            <p:nvPr/>
          </p:nvSpPr>
          <p:spPr>
            <a:xfrm>
              <a:off x="971550" y="4629150"/>
              <a:ext cx="57150" cy="85725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45" name="Rectangle 45"/>
            <p:cNvSpPr/>
            <p:nvPr/>
          </p:nvSpPr>
          <p:spPr>
            <a:xfrm>
              <a:off x="1219200" y="4629150"/>
              <a:ext cx="476250" cy="476250"/>
            </a:xfrm>
            <a:prstGeom prst="roundRect">
              <a:avLst>
                <a:gd name="adj" fmla="val 36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6" name="Freeform 46"/>
            <p:cNvSpPr/>
            <p:nvPr/>
          </p:nvSpPr>
          <p:spPr>
            <a:xfrm>
              <a:off x="1359729" y="4772023"/>
              <a:ext cx="195535" cy="193316"/>
            </a:xfrm>
            <a:custGeom>
              <a:avLst/>
              <a:gdLst/>
              <a:ahLst/>
              <a:cxnLst/>
              <a:rect l="l" t="t" r="r" b="b"/>
              <a:pathLst>
                <a:path w="195535" h="193316">
                  <a:moveTo>
                    <a:pt x="126171" y="2"/>
                  </a:moveTo>
                  <a:cubicBezTo>
                    <a:pt x="143655" y="0"/>
                    <a:pt x="158897" y="11900"/>
                    <a:pt x="163137" y="28862"/>
                  </a:cubicBezTo>
                  <a:lnTo>
                    <a:pt x="163290" y="29548"/>
                  </a:lnTo>
                  <a:lnTo>
                    <a:pt x="164052" y="29729"/>
                  </a:lnTo>
                  <a:cubicBezTo>
                    <a:pt x="176786" y="32935"/>
                    <a:pt x="186973" y="42473"/>
                    <a:pt x="191007" y="54970"/>
                  </a:cubicBezTo>
                  <a:lnTo>
                    <a:pt x="191550" y="56809"/>
                  </a:lnTo>
                  <a:cubicBezTo>
                    <a:pt x="195535" y="71663"/>
                    <a:pt x="190199" y="87457"/>
                    <a:pt x="178021" y="96850"/>
                  </a:cubicBezTo>
                  <a:cubicBezTo>
                    <a:pt x="165844" y="106243"/>
                    <a:pt x="149213" y="107393"/>
                    <a:pt x="135858" y="99767"/>
                  </a:cubicBezTo>
                  <a:lnTo>
                    <a:pt x="135410" y="99490"/>
                  </a:lnTo>
                  <a:lnTo>
                    <a:pt x="101834" y="133066"/>
                  </a:lnTo>
                  <a:lnTo>
                    <a:pt x="102234" y="133733"/>
                  </a:lnTo>
                  <a:cubicBezTo>
                    <a:pt x="108333" y="144581"/>
                    <a:pt x="108749" y="157725"/>
                    <a:pt x="103349" y="168937"/>
                  </a:cubicBezTo>
                  <a:lnTo>
                    <a:pt x="102377" y="170814"/>
                  </a:lnTo>
                  <a:cubicBezTo>
                    <a:pt x="94181" y="185670"/>
                    <a:pt x="77149" y="193316"/>
                    <a:pt x="60601" y="189568"/>
                  </a:cubicBezTo>
                  <a:cubicBezTo>
                    <a:pt x="46692" y="186408"/>
                    <a:pt x="35725" y="175727"/>
                    <a:pt x="32197" y="161908"/>
                  </a:cubicBezTo>
                  <a:lnTo>
                    <a:pt x="31978" y="161003"/>
                  </a:lnTo>
                  <a:lnTo>
                    <a:pt x="30664" y="160688"/>
                  </a:lnTo>
                  <a:cubicBezTo>
                    <a:pt x="17655" y="157219"/>
                    <a:pt x="7444" y="147141"/>
                    <a:pt x="3803" y="134180"/>
                  </a:cubicBezTo>
                  <a:lnTo>
                    <a:pt x="3327" y="132285"/>
                  </a:lnTo>
                  <a:cubicBezTo>
                    <a:pt x="0" y="117590"/>
                    <a:pt x="5645" y="102315"/>
                    <a:pt x="17729" y="93316"/>
                  </a:cubicBezTo>
                  <a:cubicBezTo>
                    <a:pt x="29813" y="84316"/>
                    <a:pt x="46065" y="83283"/>
                    <a:pt x="59191" y="90680"/>
                  </a:cubicBezTo>
                  <a:lnTo>
                    <a:pt x="59839" y="91061"/>
                  </a:lnTo>
                  <a:lnTo>
                    <a:pt x="93405" y="57495"/>
                  </a:lnTo>
                  <a:lnTo>
                    <a:pt x="93062" y="56914"/>
                  </a:lnTo>
                  <a:cubicBezTo>
                    <a:pt x="87647" y="47345"/>
                    <a:pt x="86629" y="35903"/>
                    <a:pt x="90271" y="25529"/>
                  </a:cubicBezTo>
                  <a:lnTo>
                    <a:pt x="91023" y="23576"/>
                  </a:lnTo>
                  <a:cubicBezTo>
                    <a:pt x="96918" y="9338"/>
                    <a:pt x="110808" y="53"/>
                    <a:pt x="126218" y="49"/>
                  </a:cubicBezTo>
                  <a:lnTo>
                    <a:pt x="124894" y="87"/>
                  </a:lnTo>
                  <a:lnTo>
                    <a:pt x="125085" y="59"/>
                  </a:ln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851660" y="4537710"/>
              <a:ext cx="430120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6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303145" y="4774882"/>
              <a:ext cx="119705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款精选配方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888808" y="5205889"/>
              <a:ext cx="2412682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形成入门货盘，而不是单品试水</a:t>
              </a:r>
            </a:p>
          </p:txBody>
        </p:sp>
        <p:sp>
          <p:nvSpPr>
            <p:cNvPr id="50" name="Rectangle 50"/>
            <p:cNvSpPr/>
            <p:nvPr/>
          </p:nvSpPr>
          <p:spPr>
            <a:xfrm>
              <a:off x="1905000" y="5505450"/>
              <a:ext cx="1676400" cy="2286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2164699" y="5570220"/>
              <a:ext cx="115700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覆盖奖励与训练场景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267450" y="4419600"/>
            <a:ext cx="5143500" cy="1485900"/>
            <a:chOff x="6267450" y="4419600"/>
            <a:chExt cx="5143500" cy="1485900"/>
          </a:xfrm>
        </p:grpSpPr>
        <p:sp>
          <p:nvSpPr>
            <p:cNvPr id="53" name="Rectangle 53"/>
            <p:cNvSpPr/>
            <p:nvPr/>
          </p:nvSpPr>
          <p:spPr>
            <a:xfrm>
              <a:off x="6267450" y="4419600"/>
              <a:ext cx="5143500" cy="1485900"/>
            </a:xfrm>
            <a:prstGeom prst="roundRect">
              <a:avLst>
                <a:gd name="adj" fmla="val 1282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54" name="Rectangle 54"/>
            <p:cNvSpPr/>
            <p:nvPr/>
          </p:nvSpPr>
          <p:spPr>
            <a:xfrm>
              <a:off x="6457950" y="4629150"/>
              <a:ext cx="57150" cy="85725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55" name="Rectangle 55"/>
            <p:cNvSpPr/>
            <p:nvPr/>
          </p:nvSpPr>
          <p:spPr>
            <a:xfrm>
              <a:off x="6705600" y="4629150"/>
              <a:ext cx="476250" cy="476250"/>
            </a:xfrm>
            <a:prstGeom prst="roundRect">
              <a:avLst>
                <a:gd name="adj" fmla="val 36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6" name="Freeform 56"/>
            <p:cNvSpPr/>
            <p:nvPr/>
          </p:nvSpPr>
          <p:spPr>
            <a:xfrm>
              <a:off x="6848475" y="4772025"/>
              <a:ext cx="193685" cy="193685"/>
            </a:xfrm>
            <a:custGeom>
              <a:avLst/>
              <a:gdLst/>
              <a:ahLst/>
              <a:cxnLst/>
              <a:rect l="l" t="t" r="r" b="b"/>
              <a:pathLst>
                <a:path w="193685" h="193685">
                  <a:moveTo>
                    <a:pt x="87363" y="0"/>
                  </a:moveTo>
                  <a:cubicBezTo>
                    <a:pt x="94941" y="2"/>
                    <a:pt x="102208" y="3013"/>
                    <a:pt x="107566" y="8372"/>
                  </a:cubicBezTo>
                  <a:lnTo>
                    <a:pt x="181004" y="81810"/>
                  </a:lnTo>
                  <a:cubicBezTo>
                    <a:pt x="193685" y="94494"/>
                    <a:pt x="193685" y="115056"/>
                    <a:pt x="181004" y="127740"/>
                  </a:cubicBezTo>
                  <a:lnTo>
                    <a:pt x="127740" y="181004"/>
                  </a:lnTo>
                  <a:cubicBezTo>
                    <a:pt x="115056" y="193685"/>
                    <a:pt x="94494" y="193685"/>
                    <a:pt x="81810" y="181004"/>
                  </a:cubicBezTo>
                  <a:lnTo>
                    <a:pt x="8372" y="107566"/>
                  </a:lnTo>
                  <a:cubicBezTo>
                    <a:pt x="3013" y="102208"/>
                    <a:pt x="2" y="94941"/>
                    <a:pt x="0" y="87363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  <a:moveTo>
                    <a:pt x="52388" y="33338"/>
                  </a:moveTo>
                  <a:cubicBezTo>
                    <a:pt x="42418" y="33334"/>
                    <a:pt x="34133" y="41018"/>
                    <a:pt x="33385" y="50959"/>
                  </a:cubicBezTo>
                  <a:lnTo>
                    <a:pt x="33338" y="52388"/>
                  </a:lnTo>
                  <a:cubicBezTo>
                    <a:pt x="33338" y="62909"/>
                    <a:pt x="41866" y="71438"/>
                    <a:pt x="52388" y="71438"/>
                  </a:cubicBezTo>
                  <a:cubicBezTo>
                    <a:pt x="62909" y="71438"/>
                    <a:pt x="71438" y="62909"/>
                    <a:pt x="71438" y="52388"/>
                  </a:cubicBezTo>
                  <a:cubicBezTo>
                    <a:pt x="71438" y="41866"/>
                    <a:pt x="62909" y="33338"/>
                    <a:pt x="52388" y="33338"/>
                  </a:cubicBezTo>
                </a:path>
              </a:pathLst>
            </a:custGeom>
            <a:solidFill>
              <a:srgbClr val="B45868"/>
            </a:solidFill>
            <a:ln>
              <a:noFill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7338060" y="4537710"/>
              <a:ext cx="1518056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100%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8970645" y="4774882"/>
              <a:ext cx="142808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中文成分标注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375208" y="5205889"/>
              <a:ext cx="2922746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让线上详情页和门店货架都更容易解释</a:t>
              </a:r>
            </a:p>
          </p:txBody>
        </p:sp>
        <p:sp>
          <p:nvSpPr>
            <p:cNvPr id="60" name="Rectangle 60"/>
            <p:cNvSpPr/>
            <p:nvPr/>
          </p:nvSpPr>
          <p:spPr>
            <a:xfrm>
              <a:off x="7391400" y="5505450"/>
              <a:ext cx="1562100" cy="22860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7782973" y="5570220"/>
              <a:ext cx="77895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减少决策摩擦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769620" y="6436995"/>
            <a:ext cx="10652760" cy="182880"/>
            <a:chOff x="769620" y="6436995"/>
            <a:chExt cx="10652760" cy="182880"/>
          </a:xfrm>
        </p:grpSpPr>
        <p:sp>
          <p:nvSpPr>
            <p:cNvPr id="63" name="TextBox 63"/>
            <p:cNvSpPr txBox="1"/>
            <p:nvPr/>
          </p:nvSpPr>
          <p:spPr>
            <a:xfrm>
              <a:off x="769620" y="6436995"/>
              <a:ext cx="299323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Investment memo draft · Lanhe Natural Pet Treats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099747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03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3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2" grpId="0"/>
      <p:bldP spid="52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533400" y="419100"/>
              <a:ext cx="11125200" cy="6019800"/>
            </a:xfrm>
            <a:prstGeom prst="roundRect">
              <a:avLst>
                <a:gd name="adj" fmla="val 443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876300" y="876300"/>
              <a:ext cx="10439400" cy="5105400"/>
            </a:xfrm>
            <a:prstGeom prst="roundRect">
              <a:avLst>
                <a:gd name="adj" fmla="val 4478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23950" y="1085850"/>
            <a:ext cx="6385498" cy="690562"/>
            <a:chOff x="1123950" y="1085850"/>
            <a:chExt cx="6385498" cy="690562"/>
          </a:xfrm>
        </p:grpSpPr>
        <p:sp>
          <p:nvSpPr>
            <p:cNvPr id="6" name="Rectangle 6"/>
            <p:cNvSpPr/>
            <p:nvPr/>
          </p:nvSpPr>
          <p:spPr>
            <a:xfrm>
              <a:off x="1123950" y="1085850"/>
              <a:ext cx="57150" cy="5715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339215" y="1096328"/>
              <a:ext cx="6170233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产品标准把“天然”拆成三件可执行的事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58265" y="1563052"/>
              <a:ext cx="47312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招商话术不能停留在形容词，必须拆成消费者能理解、导购能复述的标准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4950" y="2362200"/>
            <a:ext cx="9525" cy="2952750"/>
            <a:chOff x="1504950" y="2362200"/>
            <a:chExt cx="9525" cy="2952750"/>
          </a:xfrm>
        </p:grpSpPr>
        <p:sp>
          <p:nvSpPr>
            <p:cNvPr id="10" name="Line 10"/>
            <p:cNvSpPr/>
            <p:nvPr/>
          </p:nvSpPr>
          <p:spPr>
            <a:xfrm>
              <a:off x="1504950" y="2362200"/>
              <a:ext cx="9525" cy="2952750"/>
            </a:xfrm>
            <a:custGeom>
              <a:avLst/>
              <a:gdLst/>
              <a:ahLst/>
              <a:cxnLst/>
              <a:rect l="l" t="t" r="r" b="b"/>
              <a:pathLst>
                <a:path w="9525" h="2952750">
                  <a:moveTo>
                    <a:pt x="0" y="0"/>
                  </a:moveTo>
                  <a:lnTo>
                    <a:pt x="0" y="2952750"/>
                  </a:lnTo>
                </a:path>
              </a:pathLst>
            </a:custGeom>
            <a:noFill/>
            <a:ln w="47625" cap="rnd">
              <a:gradFill>
                <a:gsLst>
                  <a:gs pos="0">
                    <a:srgbClr val="3E5C49"/>
                  </a:gs>
                  <a:gs pos="52000">
                    <a:srgbClr val="708A74"/>
                  </a:gs>
                  <a:gs pos="100000">
                    <a:srgbClr val="C28A5C"/>
                  </a:gs>
                </a:gsLst>
                <a:lin ang="5400000" scaled="1"/>
              </a:gradFill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1181100" y="2076450"/>
            <a:ext cx="6610350" cy="938212"/>
            <a:chOff x="1181100" y="2076450"/>
            <a:chExt cx="6610350" cy="938212"/>
          </a:xfrm>
        </p:grpSpPr>
        <p:sp>
          <p:nvSpPr>
            <p:cNvPr id="12" name="Ellipse 12"/>
            <p:cNvSpPr/>
            <p:nvPr/>
          </p:nvSpPr>
          <p:spPr>
            <a:xfrm>
              <a:off x="1181100" y="2133600"/>
              <a:ext cx="647700" cy="647700"/>
            </a:xfrm>
            <a:prstGeom prst="ellipse">
              <a:avLst/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3" name="Ellipse 13"/>
            <p:cNvSpPr/>
            <p:nvPr/>
          </p:nvSpPr>
          <p:spPr>
            <a:xfrm>
              <a:off x="1285875" y="2238375"/>
              <a:ext cx="438150" cy="438150"/>
            </a:xfrm>
            <a:prstGeom prst="ellipse">
              <a:avLst/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404027" y="2412206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01</a:t>
              </a:r>
            </a:p>
          </p:txBody>
        </p:sp>
        <p:sp>
          <p:nvSpPr>
            <p:cNvPr id="15" name="Line 15"/>
            <p:cNvSpPr/>
            <p:nvPr/>
          </p:nvSpPr>
          <p:spPr>
            <a:xfrm>
              <a:off x="1828800" y="24574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23812">
              <a:solidFill>
                <a:srgbClr val="3E5C49"/>
              </a:solidFill>
              <a:prstDash val="dash"/>
            </a:ln>
          </p:spPr>
        </p:sp>
        <p:sp>
          <p:nvSpPr>
            <p:cNvPr id="16" name="Rectangle 16"/>
            <p:cNvSpPr/>
            <p:nvPr/>
          </p:nvSpPr>
          <p:spPr>
            <a:xfrm>
              <a:off x="2209800" y="2076450"/>
              <a:ext cx="5581650" cy="876300"/>
            </a:xfrm>
            <a:prstGeom prst="roundRect">
              <a:avLst>
                <a:gd name="adj" fmla="val 19565"/>
              </a:avLst>
            </a:prstGeom>
            <a:solidFill>
              <a:srgbClr val="FFFFFF"/>
            </a:solidFill>
            <a:ln w="13335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17" name="Rectangle 17"/>
            <p:cNvSpPr/>
            <p:nvPr/>
          </p:nvSpPr>
          <p:spPr>
            <a:xfrm>
              <a:off x="2419350" y="22860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8" name="Freeform 18"/>
            <p:cNvSpPr/>
            <p:nvPr/>
          </p:nvSpPr>
          <p:spPr>
            <a:xfrm>
              <a:off x="2552534" y="2419350"/>
              <a:ext cx="171616" cy="181540"/>
            </a:xfrm>
            <a:custGeom>
              <a:avLst/>
              <a:gdLst/>
              <a:ahLst/>
              <a:cxnLst/>
              <a:rect l="l" t="t" r="r" b="b"/>
              <a:pathLst>
                <a:path w="171616" h="181540">
                  <a:moveTo>
                    <a:pt x="689" y="107899"/>
                  </a:moveTo>
                  <a:lnTo>
                    <a:pt x="518" y="106299"/>
                  </a:lnTo>
                  <a:lnTo>
                    <a:pt x="480" y="105889"/>
                  </a:lnTo>
                  <a:cubicBezTo>
                    <a:pt x="149" y="102343"/>
                    <a:pt x="0" y="98783"/>
                    <a:pt x="32" y="95221"/>
                  </a:cubicBezTo>
                  <a:cubicBezTo>
                    <a:pt x="204" y="35309"/>
                    <a:pt x="40894" y="0"/>
                    <a:pt x="123857" y="0"/>
                  </a:cubicBezTo>
                  <a:lnTo>
                    <a:pt x="162091" y="0"/>
                  </a:lnTo>
                  <a:cubicBezTo>
                    <a:pt x="167351" y="0"/>
                    <a:pt x="171616" y="4264"/>
                    <a:pt x="171616" y="9525"/>
                  </a:cubicBezTo>
                  <a:lnTo>
                    <a:pt x="171596" y="29118"/>
                  </a:lnTo>
                  <a:cubicBezTo>
                    <a:pt x="166853" y="111995"/>
                    <a:pt x="126448" y="152400"/>
                    <a:pt x="57316" y="152400"/>
                  </a:cubicBezTo>
                  <a:lnTo>
                    <a:pt x="32255" y="152400"/>
                  </a:lnTo>
                  <a:cubicBezTo>
                    <a:pt x="30617" y="159012"/>
                    <a:pt x="29424" y="165726"/>
                    <a:pt x="28683" y="172498"/>
                  </a:cubicBezTo>
                  <a:cubicBezTo>
                    <a:pt x="28309" y="175880"/>
                    <a:pt x="26159" y="178806"/>
                    <a:pt x="23042" y="180173"/>
                  </a:cubicBezTo>
                  <a:cubicBezTo>
                    <a:pt x="19926" y="181540"/>
                    <a:pt x="16316" y="181141"/>
                    <a:pt x="13574" y="179126"/>
                  </a:cubicBezTo>
                  <a:cubicBezTo>
                    <a:pt x="10832" y="177110"/>
                    <a:pt x="9373" y="173785"/>
                    <a:pt x="9748" y="170402"/>
                  </a:cubicBezTo>
                  <a:cubicBezTo>
                    <a:pt x="10853" y="160445"/>
                    <a:pt x="12694" y="151089"/>
                    <a:pt x="15272" y="142332"/>
                  </a:cubicBezTo>
                  <a:lnTo>
                    <a:pt x="14148" y="140941"/>
                  </a:lnTo>
                  <a:lnTo>
                    <a:pt x="12167" y="138274"/>
                  </a:lnTo>
                  <a:lnTo>
                    <a:pt x="10672" y="136093"/>
                  </a:lnTo>
                  <a:lnTo>
                    <a:pt x="8938" y="133302"/>
                  </a:lnTo>
                  <a:lnTo>
                    <a:pt x="8005" y="131674"/>
                  </a:lnTo>
                  <a:lnTo>
                    <a:pt x="7385" y="130512"/>
                  </a:lnTo>
                  <a:cubicBezTo>
                    <a:pt x="5873" y="127637"/>
                    <a:pt x="4607" y="124638"/>
                    <a:pt x="3604" y="121549"/>
                  </a:cubicBezTo>
                  <a:lnTo>
                    <a:pt x="2918" y="119291"/>
                  </a:lnTo>
                  <a:lnTo>
                    <a:pt x="2109" y="116176"/>
                  </a:lnTo>
                  <a:lnTo>
                    <a:pt x="1566" y="113624"/>
                  </a:lnTo>
                  <a:lnTo>
                    <a:pt x="1156" y="111319"/>
                  </a:lnTo>
                  <a:close/>
                  <a:moveTo>
                    <a:pt x="82023" y="67494"/>
                  </a:moveTo>
                  <a:cubicBezTo>
                    <a:pt x="54925" y="79543"/>
                    <a:pt x="35789" y="97307"/>
                    <a:pt x="23845" y="120672"/>
                  </a:cubicBezTo>
                  <a:cubicBezTo>
                    <a:pt x="24467" y="121942"/>
                    <a:pt x="25159" y="123212"/>
                    <a:pt x="25921" y="124482"/>
                  </a:cubicBezTo>
                  <a:lnTo>
                    <a:pt x="27683" y="127159"/>
                  </a:lnTo>
                  <a:lnTo>
                    <a:pt x="28350" y="128083"/>
                  </a:lnTo>
                  <a:cubicBezTo>
                    <a:pt x="29112" y="129124"/>
                    <a:pt x="29931" y="130169"/>
                    <a:pt x="30807" y="131216"/>
                  </a:cubicBezTo>
                  <a:lnTo>
                    <a:pt x="32684" y="133350"/>
                  </a:lnTo>
                  <a:lnTo>
                    <a:pt x="38866" y="133350"/>
                  </a:lnTo>
                  <a:cubicBezTo>
                    <a:pt x="48743" y="111719"/>
                    <a:pt x="65317" y="95764"/>
                    <a:pt x="89758" y="84906"/>
                  </a:cubicBezTo>
                  <a:cubicBezTo>
                    <a:pt x="94566" y="82770"/>
                    <a:pt x="96732" y="77141"/>
                    <a:pt x="94596" y="72333"/>
                  </a:cubicBezTo>
                  <a:cubicBezTo>
                    <a:pt x="92461" y="67525"/>
                    <a:pt x="86831" y="65358"/>
                    <a:pt x="82023" y="67494"/>
                  </a:cubicBezTo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3065145" y="2250758"/>
              <a:ext cx="73499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短配方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70860" y="2575560"/>
              <a:ext cx="30708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主要原料和辅料数量可控，避开复杂调味。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081343" y="2374582"/>
              <a:ext cx="1292912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3E5C49">
                      <a:alphaMod val="10000"/>
                    </a:srgbClr>
                  </a:solidFill>
                  <a:latin typeface="Arial"/>
                  <a:ea typeface="Microsoft YaHei"/>
                  <a:cs typeface="Arial"/>
                </a:rPr>
                <a:t>CLEAN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81100" y="3505200"/>
            <a:ext cx="6610350" cy="938212"/>
            <a:chOff x="1181100" y="3505200"/>
            <a:chExt cx="6610350" cy="938212"/>
          </a:xfrm>
        </p:grpSpPr>
        <p:sp>
          <p:nvSpPr>
            <p:cNvPr id="23" name="Ellipse 23"/>
            <p:cNvSpPr/>
            <p:nvPr/>
          </p:nvSpPr>
          <p:spPr>
            <a:xfrm>
              <a:off x="1181100" y="3562350"/>
              <a:ext cx="647700" cy="647700"/>
            </a:xfrm>
            <a:prstGeom prst="ellipse">
              <a:avLst/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4" name="Ellipse 24"/>
            <p:cNvSpPr/>
            <p:nvPr/>
          </p:nvSpPr>
          <p:spPr>
            <a:xfrm>
              <a:off x="1285875" y="3667125"/>
              <a:ext cx="438150" cy="438150"/>
            </a:xfrm>
            <a:prstGeom prst="ellipse">
              <a:avLst/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404027" y="3840956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02</a:t>
              </a:r>
            </a:p>
          </p:txBody>
        </p:sp>
        <p:sp>
          <p:nvSpPr>
            <p:cNvPr id="26" name="Line 26"/>
            <p:cNvSpPr/>
            <p:nvPr/>
          </p:nvSpPr>
          <p:spPr>
            <a:xfrm>
              <a:off x="1828800" y="38862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23812">
              <a:solidFill>
                <a:srgbClr val="708A74"/>
              </a:solidFill>
              <a:prstDash val="dash"/>
            </a:ln>
          </p:spPr>
        </p:sp>
        <p:sp>
          <p:nvSpPr>
            <p:cNvPr id="27" name="Rectangle 27"/>
            <p:cNvSpPr/>
            <p:nvPr/>
          </p:nvSpPr>
          <p:spPr>
            <a:xfrm>
              <a:off x="2209800" y="3505200"/>
              <a:ext cx="5581650" cy="876300"/>
            </a:xfrm>
            <a:prstGeom prst="roundRect">
              <a:avLst>
                <a:gd name="adj" fmla="val 19565"/>
              </a:avLst>
            </a:prstGeom>
            <a:solidFill>
              <a:srgbClr val="FFFFFF"/>
            </a:solidFill>
            <a:ln w="13335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28" name="Rectangle 28"/>
            <p:cNvSpPr/>
            <p:nvPr/>
          </p:nvSpPr>
          <p:spPr>
            <a:xfrm>
              <a:off x="2419350" y="371475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EDF4EA"/>
            </a:solidFill>
            <a:ln>
              <a:noFill/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2539870" y="3848098"/>
              <a:ext cx="197110" cy="171452"/>
              <a:chOff x="2539870" y="3848098"/>
              <a:chExt cx="197110" cy="17145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2568864" y="3914775"/>
                <a:ext cx="139094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39094" h="104775">
                    <a:moveTo>
                      <a:pt x="69561" y="0"/>
                    </a:moveTo>
                    <a:cubicBezTo>
                      <a:pt x="56988" y="0"/>
                      <a:pt x="50673" y="4010"/>
                      <a:pt x="41643" y="18326"/>
                    </a:cubicBezTo>
                    <a:lnTo>
                      <a:pt x="39319" y="22117"/>
                    </a:lnTo>
                    <a:lnTo>
                      <a:pt x="35557" y="28670"/>
                    </a:lnTo>
                    <a:cubicBezTo>
                      <a:pt x="35107" y="29475"/>
                      <a:pt x="34659" y="30282"/>
                      <a:pt x="34214" y="31090"/>
                    </a:cubicBezTo>
                    <a:cubicBezTo>
                      <a:pt x="31928" y="35223"/>
                      <a:pt x="28775" y="38262"/>
                      <a:pt x="23365" y="41967"/>
                    </a:cubicBezTo>
                    <a:lnTo>
                      <a:pt x="18126" y="45444"/>
                    </a:lnTo>
                    <a:cubicBezTo>
                      <a:pt x="9173" y="51416"/>
                      <a:pt x="4486" y="56093"/>
                      <a:pt x="1867" y="64065"/>
                    </a:cubicBezTo>
                    <a:cubicBezTo>
                      <a:pt x="686" y="67285"/>
                      <a:pt x="0" y="72190"/>
                      <a:pt x="29" y="76257"/>
                    </a:cubicBezTo>
                    <a:cubicBezTo>
                      <a:pt x="29" y="92326"/>
                      <a:pt x="11440" y="104775"/>
                      <a:pt x="26699" y="104775"/>
                    </a:cubicBezTo>
                    <a:lnTo>
                      <a:pt x="29004" y="104718"/>
                    </a:lnTo>
                    <a:cubicBezTo>
                      <a:pt x="30137" y="104661"/>
                      <a:pt x="31232" y="104556"/>
                      <a:pt x="32375" y="104394"/>
                    </a:cubicBezTo>
                    <a:lnTo>
                      <a:pt x="34738" y="103984"/>
                    </a:lnTo>
                    <a:lnTo>
                      <a:pt x="35995" y="103718"/>
                    </a:lnTo>
                    <a:lnTo>
                      <a:pt x="38767" y="103022"/>
                    </a:lnTo>
                    <a:lnTo>
                      <a:pt x="40310" y="102594"/>
                    </a:lnTo>
                    <a:lnTo>
                      <a:pt x="45739" y="100975"/>
                    </a:lnTo>
                    <a:lnTo>
                      <a:pt x="53007" y="98660"/>
                    </a:lnTo>
                    <a:lnTo>
                      <a:pt x="57340" y="97365"/>
                    </a:lnTo>
                    <a:cubicBezTo>
                      <a:pt x="62389" y="95936"/>
                      <a:pt x="66294" y="95250"/>
                      <a:pt x="69561" y="95250"/>
                    </a:cubicBezTo>
                    <a:cubicBezTo>
                      <a:pt x="72838" y="95250"/>
                      <a:pt x="76733" y="95945"/>
                      <a:pt x="81782" y="97365"/>
                    </a:cubicBezTo>
                    <a:lnTo>
                      <a:pt x="86116" y="98660"/>
                    </a:lnTo>
                    <a:lnTo>
                      <a:pt x="93393" y="100965"/>
                    </a:lnTo>
                    <a:lnTo>
                      <a:pt x="98812" y="102594"/>
                    </a:lnTo>
                    <a:lnTo>
                      <a:pt x="101784" y="103394"/>
                    </a:lnTo>
                    <a:cubicBezTo>
                      <a:pt x="102708" y="103622"/>
                      <a:pt x="103565" y="103822"/>
                      <a:pt x="104384" y="103984"/>
                    </a:cubicBezTo>
                    <a:lnTo>
                      <a:pt x="106747" y="104394"/>
                    </a:lnTo>
                    <a:cubicBezTo>
                      <a:pt x="107890" y="104556"/>
                      <a:pt x="108985" y="104661"/>
                      <a:pt x="110119" y="104718"/>
                    </a:cubicBezTo>
                    <a:lnTo>
                      <a:pt x="112424" y="104775"/>
                    </a:lnTo>
                    <a:cubicBezTo>
                      <a:pt x="127683" y="104775"/>
                      <a:pt x="139094" y="92326"/>
                      <a:pt x="139094" y="76200"/>
                    </a:cubicBezTo>
                    <a:cubicBezTo>
                      <a:pt x="139094" y="72133"/>
                      <a:pt x="138398" y="67256"/>
                      <a:pt x="137122" y="63760"/>
                    </a:cubicBezTo>
                    <a:cubicBezTo>
                      <a:pt x="134874" y="56864"/>
                      <a:pt x="130673" y="52111"/>
                      <a:pt x="123025" y="46330"/>
                    </a:cubicBezTo>
                    <a:lnTo>
                      <a:pt x="120577" y="44520"/>
                    </a:lnTo>
                    <a:lnTo>
                      <a:pt x="115548" y="40900"/>
                    </a:lnTo>
                    <a:cubicBezTo>
                      <a:pt x="109433" y="36424"/>
                      <a:pt x="105994" y="33033"/>
                      <a:pt x="103613" y="28727"/>
                    </a:cubicBezTo>
                    <a:lnTo>
                      <a:pt x="101041" y="24108"/>
                    </a:lnTo>
                    <a:lnTo>
                      <a:pt x="98641" y="19993"/>
                    </a:lnTo>
                    <a:cubicBezTo>
                      <a:pt x="89011" y="3839"/>
                      <a:pt x="83229" y="0"/>
                      <a:pt x="69561" y="0"/>
                    </a:cubicBezTo>
                    <a:close/>
                  </a:path>
                </a:pathLst>
              </a:custGeom>
              <a:solidFill>
                <a:srgbClr val="708A74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2677973" y="3886199"/>
                <a:ext cx="59007" cy="66676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676">
                    <a:moveTo>
                      <a:pt x="34557" y="1"/>
                    </a:moveTo>
                    <a:lnTo>
                      <a:pt x="34271" y="1"/>
                    </a:lnTo>
                    <a:cubicBezTo>
                      <a:pt x="22660" y="191"/>
                      <a:pt x="11887" y="10154"/>
                      <a:pt x="6572" y="23851"/>
                    </a:cubicBezTo>
                    <a:cubicBezTo>
                      <a:pt x="0" y="40758"/>
                      <a:pt x="3258" y="59284"/>
                      <a:pt x="16812" y="65123"/>
                    </a:cubicBezTo>
                    <a:cubicBezTo>
                      <a:pt x="19250" y="66161"/>
                      <a:pt x="21831" y="66676"/>
                      <a:pt x="24441" y="66676"/>
                    </a:cubicBezTo>
                    <a:cubicBezTo>
                      <a:pt x="36166" y="66676"/>
                      <a:pt x="47111" y="56646"/>
                      <a:pt x="52473" y="42825"/>
                    </a:cubicBezTo>
                    <a:cubicBezTo>
                      <a:pt x="59007" y="25928"/>
                      <a:pt x="55712" y="7392"/>
                      <a:pt x="42224" y="1563"/>
                    </a:cubicBezTo>
                    <a:cubicBezTo>
                      <a:pt x="39803" y="531"/>
                      <a:pt x="37198" y="0"/>
                      <a:pt x="34566" y="1"/>
                    </a:cubicBezTo>
                    <a:close/>
                  </a:path>
                </a:pathLst>
              </a:custGeom>
              <a:solidFill>
                <a:srgbClr val="708A74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583799" y="3848100"/>
                <a:ext cx="5685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6855" h="66675">
                    <a:moveTo>
                      <a:pt x="26289" y="0"/>
                    </a:moveTo>
                    <a:cubicBezTo>
                      <a:pt x="25222" y="0"/>
                      <a:pt x="24527" y="19"/>
                      <a:pt x="23717" y="143"/>
                    </a:cubicBezTo>
                    <a:lnTo>
                      <a:pt x="22831" y="295"/>
                    </a:lnTo>
                    <a:cubicBezTo>
                      <a:pt x="8239" y="2257"/>
                      <a:pt x="0" y="19240"/>
                      <a:pt x="2753" y="37014"/>
                    </a:cubicBezTo>
                    <a:cubicBezTo>
                      <a:pt x="5344" y="53445"/>
                      <a:pt x="16678" y="66675"/>
                      <a:pt x="30566" y="66675"/>
                    </a:cubicBezTo>
                    <a:lnTo>
                      <a:pt x="32347" y="66627"/>
                    </a:lnTo>
                    <a:cubicBezTo>
                      <a:pt x="32615" y="66605"/>
                      <a:pt x="32881" y="66573"/>
                      <a:pt x="33147" y="66532"/>
                    </a:cubicBezTo>
                    <a:lnTo>
                      <a:pt x="34023" y="66380"/>
                    </a:lnTo>
                    <a:cubicBezTo>
                      <a:pt x="48625" y="64418"/>
                      <a:pt x="56855" y="47435"/>
                      <a:pt x="54102" y="29661"/>
                    </a:cubicBezTo>
                    <a:cubicBezTo>
                      <a:pt x="51530" y="13211"/>
                      <a:pt x="40196" y="0"/>
                      <a:pt x="26289" y="0"/>
                    </a:cubicBezTo>
                    <a:close/>
                  </a:path>
                </a:pathLst>
              </a:custGeom>
              <a:solidFill>
                <a:srgbClr val="708A74"/>
              </a:solidFill>
              <a:ln>
                <a:noFill/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2636196" y="3848098"/>
                <a:ext cx="56845" cy="66677"/>
              </a:xfrm>
              <a:custGeom>
                <a:avLst/>
                <a:gdLst/>
                <a:ahLst/>
                <a:cxnLst/>
                <a:rect l="l" t="t" r="r" b="b"/>
                <a:pathLst>
                  <a:path w="56845" h="66677">
                    <a:moveTo>
                      <a:pt x="30537" y="2"/>
                    </a:moveTo>
                    <a:cubicBezTo>
                      <a:pt x="16640" y="2"/>
                      <a:pt x="5324" y="13223"/>
                      <a:pt x="2762" y="29654"/>
                    </a:cubicBezTo>
                    <a:cubicBezTo>
                      <a:pt x="0" y="47437"/>
                      <a:pt x="8230" y="64420"/>
                      <a:pt x="23470" y="66487"/>
                    </a:cubicBezTo>
                    <a:cubicBezTo>
                      <a:pt x="24451" y="66611"/>
                      <a:pt x="25375" y="66677"/>
                      <a:pt x="26289" y="66677"/>
                    </a:cubicBezTo>
                    <a:cubicBezTo>
                      <a:pt x="39529" y="66677"/>
                      <a:pt x="50511" y="54628"/>
                      <a:pt x="53692" y="39217"/>
                    </a:cubicBezTo>
                    <a:lnTo>
                      <a:pt x="54083" y="37026"/>
                    </a:lnTo>
                    <a:cubicBezTo>
                      <a:pt x="56845" y="19243"/>
                      <a:pt x="48616" y="2260"/>
                      <a:pt x="33376" y="193"/>
                    </a:cubicBezTo>
                    <a:cubicBezTo>
                      <a:pt x="32435" y="64"/>
                      <a:pt x="31487" y="0"/>
                      <a:pt x="30537" y="2"/>
                    </a:cubicBezTo>
                    <a:close/>
                  </a:path>
                </a:pathLst>
              </a:custGeom>
              <a:solidFill>
                <a:srgbClr val="708A74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539870" y="3886200"/>
                <a:ext cx="58998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8998" h="66675">
                    <a:moveTo>
                      <a:pt x="24422" y="0"/>
                    </a:moveTo>
                    <a:cubicBezTo>
                      <a:pt x="21812" y="0"/>
                      <a:pt x="19240" y="514"/>
                      <a:pt x="16831" y="1534"/>
                    </a:cubicBezTo>
                    <a:cubicBezTo>
                      <a:pt x="3248" y="7391"/>
                      <a:pt x="0" y="25937"/>
                      <a:pt x="6563" y="42824"/>
                    </a:cubicBezTo>
                    <a:cubicBezTo>
                      <a:pt x="11925" y="56645"/>
                      <a:pt x="22850" y="66675"/>
                      <a:pt x="34576" y="66675"/>
                    </a:cubicBezTo>
                    <a:cubicBezTo>
                      <a:pt x="37186" y="66675"/>
                      <a:pt x="39757" y="66161"/>
                      <a:pt x="42167" y="65141"/>
                    </a:cubicBezTo>
                    <a:cubicBezTo>
                      <a:pt x="55750" y="59284"/>
                      <a:pt x="58998" y="40738"/>
                      <a:pt x="52435" y="23851"/>
                    </a:cubicBezTo>
                    <a:cubicBezTo>
                      <a:pt x="47073" y="10030"/>
                      <a:pt x="36147" y="0"/>
                      <a:pt x="24422" y="0"/>
                    </a:cubicBezTo>
                    <a:close/>
                  </a:path>
                </a:pathLst>
              </a:custGeom>
              <a:solidFill>
                <a:srgbClr val="708A74"/>
              </a:solidFill>
              <a:ln>
                <a:noFill/>
              </a:ln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3065145" y="3679508"/>
              <a:ext cx="73499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可拆解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070860" y="4004310"/>
              <a:ext cx="33909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训练小粒、撕条和咀嚼棒都能按体型分量喂食。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530024" y="3803332"/>
              <a:ext cx="1844231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708A74">
                      <a:alphaMod val="10000"/>
                    </a:srgbClr>
                  </a:solidFill>
                  <a:latin typeface="Arial"/>
                  <a:ea typeface="Microsoft YaHei"/>
                  <a:cs typeface="Arial"/>
                </a:rPr>
                <a:t>PORTION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81100" y="4933950"/>
            <a:ext cx="6610350" cy="938212"/>
            <a:chOff x="1181100" y="4933950"/>
            <a:chExt cx="6610350" cy="938212"/>
          </a:xfrm>
        </p:grpSpPr>
        <p:sp>
          <p:nvSpPr>
            <p:cNvPr id="39" name="Ellipse 39"/>
            <p:cNvSpPr/>
            <p:nvPr/>
          </p:nvSpPr>
          <p:spPr>
            <a:xfrm>
              <a:off x="1181100" y="4991100"/>
              <a:ext cx="647700" cy="647700"/>
            </a:xfrm>
            <a:prstGeom prst="ellipse">
              <a:avLst/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0" name="Ellipse 40"/>
            <p:cNvSpPr/>
            <p:nvPr/>
          </p:nvSpPr>
          <p:spPr>
            <a:xfrm>
              <a:off x="1285875" y="5095875"/>
              <a:ext cx="438150" cy="438150"/>
            </a:xfrm>
            <a:prstGeom prst="ellipse">
              <a:avLst/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1404027" y="5269706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03</a:t>
              </a:r>
            </a:p>
          </p:txBody>
        </p:sp>
        <p:sp>
          <p:nvSpPr>
            <p:cNvPr id="42" name="Line 42"/>
            <p:cNvSpPr/>
            <p:nvPr/>
          </p:nvSpPr>
          <p:spPr>
            <a:xfrm>
              <a:off x="1828800" y="53149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23812">
              <a:solidFill>
                <a:srgbClr val="C28A5C"/>
              </a:solidFill>
              <a:prstDash val="dash"/>
            </a:ln>
          </p:spPr>
        </p:sp>
        <p:sp>
          <p:nvSpPr>
            <p:cNvPr id="43" name="Rectangle 43"/>
            <p:cNvSpPr/>
            <p:nvPr/>
          </p:nvSpPr>
          <p:spPr>
            <a:xfrm>
              <a:off x="2209800" y="4933950"/>
              <a:ext cx="5581650" cy="876300"/>
            </a:xfrm>
            <a:prstGeom prst="roundRect">
              <a:avLst>
                <a:gd name="adj" fmla="val 19565"/>
              </a:avLst>
            </a:prstGeom>
            <a:solidFill>
              <a:srgbClr val="FFFFFF"/>
            </a:solidFill>
            <a:ln w="13335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44" name="Rectangle 44"/>
            <p:cNvSpPr/>
            <p:nvPr/>
          </p:nvSpPr>
          <p:spPr>
            <a:xfrm>
              <a:off x="2419350" y="51435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5" name="Freeform 45"/>
            <p:cNvSpPr/>
            <p:nvPr/>
          </p:nvSpPr>
          <p:spPr>
            <a:xfrm>
              <a:off x="2562223" y="5267325"/>
              <a:ext cx="152404" cy="190500"/>
            </a:xfrm>
            <a:custGeom>
              <a:avLst/>
              <a:gdLst/>
              <a:ahLst/>
              <a:cxnLst/>
              <a:rect l="l" t="t" r="r" b="b"/>
              <a:pathLst>
                <a:path w="152404" h="190500">
                  <a:moveTo>
                    <a:pt x="133324" y="20669"/>
                  </a:moveTo>
                  <a:cubicBezTo>
                    <a:pt x="144757" y="24698"/>
                    <a:pt x="152404" y="35502"/>
                    <a:pt x="152402" y="47625"/>
                  </a:cubicBezTo>
                  <a:lnTo>
                    <a:pt x="152402" y="161925"/>
                  </a:lnTo>
                  <a:cubicBezTo>
                    <a:pt x="152402" y="177707"/>
                    <a:pt x="139609" y="190500"/>
                    <a:pt x="123827" y="190500"/>
                  </a:cubicBezTo>
                  <a:lnTo>
                    <a:pt x="28577" y="190500"/>
                  </a:lnTo>
                  <a:cubicBezTo>
                    <a:pt x="12796" y="190500"/>
                    <a:pt x="2" y="177707"/>
                    <a:pt x="2" y="161925"/>
                  </a:cubicBezTo>
                  <a:lnTo>
                    <a:pt x="2" y="47625"/>
                  </a:lnTo>
                  <a:cubicBezTo>
                    <a:pt x="0" y="35502"/>
                    <a:pt x="7647" y="24698"/>
                    <a:pt x="19081" y="20669"/>
                  </a:cubicBezTo>
                  <a:cubicBezTo>
                    <a:pt x="19948" y="41065"/>
                    <a:pt x="36738" y="57153"/>
                    <a:pt x="57152" y="57150"/>
                  </a:cubicBezTo>
                  <a:lnTo>
                    <a:pt x="95252" y="57150"/>
                  </a:lnTo>
                  <a:cubicBezTo>
                    <a:pt x="114809" y="57152"/>
                    <a:pt x="131191" y="42346"/>
                    <a:pt x="133162" y="22889"/>
                  </a:cubicBezTo>
                  <a:close/>
                  <a:moveTo>
                    <a:pt x="98043" y="88516"/>
                  </a:moveTo>
                  <a:lnTo>
                    <a:pt x="66677" y="119872"/>
                  </a:lnTo>
                  <a:lnTo>
                    <a:pt x="54361" y="107566"/>
                  </a:lnTo>
                  <a:cubicBezTo>
                    <a:pt x="51970" y="105090"/>
                    <a:pt x="48428" y="104097"/>
                    <a:pt x="45098" y="104968"/>
                  </a:cubicBezTo>
                  <a:cubicBezTo>
                    <a:pt x="41768" y="105840"/>
                    <a:pt x="39167" y="108441"/>
                    <a:pt x="38295" y="111771"/>
                  </a:cubicBezTo>
                  <a:cubicBezTo>
                    <a:pt x="37424" y="115101"/>
                    <a:pt x="38417" y="118643"/>
                    <a:pt x="40893" y="121034"/>
                  </a:cubicBezTo>
                  <a:lnTo>
                    <a:pt x="59943" y="140084"/>
                  </a:lnTo>
                  <a:cubicBezTo>
                    <a:pt x="63662" y="143803"/>
                    <a:pt x="69692" y="143803"/>
                    <a:pt x="73411" y="140084"/>
                  </a:cubicBezTo>
                  <a:lnTo>
                    <a:pt x="111511" y="101984"/>
                  </a:lnTo>
                  <a:cubicBezTo>
                    <a:pt x="115121" y="98247"/>
                    <a:pt x="115069" y="92306"/>
                    <a:pt x="111395" y="88632"/>
                  </a:cubicBezTo>
                  <a:cubicBezTo>
                    <a:pt x="107721" y="84958"/>
                    <a:pt x="101780" y="84906"/>
                    <a:pt x="98043" y="88516"/>
                  </a:cubicBezTo>
                  <a:moveTo>
                    <a:pt x="95252" y="0"/>
                  </a:moveTo>
                  <a:cubicBezTo>
                    <a:pt x="105773" y="0"/>
                    <a:pt x="114302" y="8529"/>
                    <a:pt x="114302" y="19050"/>
                  </a:cubicBezTo>
                  <a:cubicBezTo>
                    <a:pt x="114302" y="29571"/>
                    <a:pt x="105773" y="38100"/>
                    <a:pt x="95252" y="38100"/>
                  </a:cubicBezTo>
                  <a:lnTo>
                    <a:pt x="57152" y="38100"/>
                  </a:lnTo>
                  <a:cubicBezTo>
                    <a:pt x="46631" y="38100"/>
                    <a:pt x="38102" y="29571"/>
                    <a:pt x="38102" y="19050"/>
                  </a:cubicBezTo>
                  <a:cubicBezTo>
                    <a:pt x="38102" y="8529"/>
                    <a:pt x="46631" y="0"/>
                    <a:pt x="57152" y="0"/>
                  </a:cubicBez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3065145" y="5108258"/>
              <a:ext cx="73499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好收纳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070860" y="5433060"/>
              <a:ext cx="37109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规格适合两到三周内消耗，减少久放后的风味损耗。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081343" y="5232082"/>
              <a:ext cx="1292912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C28A5C">
                      <a:alphaMod val="10000"/>
                    </a:srgbClr>
                  </a:solidFill>
                  <a:latin typeface="Arial"/>
                  <a:ea typeface="Microsoft YaHei"/>
                  <a:cs typeface="Arial"/>
                </a:rPr>
                <a:t>FRESH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286750" y="2152650"/>
            <a:ext cx="2514600" cy="3638550"/>
            <a:chOff x="8286750" y="2152650"/>
            <a:chExt cx="2514600" cy="3638550"/>
          </a:xfrm>
        </p:grpSpPr>
        <p:sp>
          <p:nvSpPr>
            <p:cNvPr id="50" name="Rectangle 50"/>
            <p:cNvSpPr/>
            <p:nvPr/>
          </p:nvSpPr>
          <p:spPr>
            <a:xfrm>
              <a:off x="8286750" y="2152650"/>
              <a:ext cx="2514600" cy="3638550"/>
            </a:xfrm>
            <a:prstGeom prst="roundRect">
              <a:avLst>
                <a:gd name="adj" fmla="val 9091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51" name="Rectangle 51"/>
            <p:cNvSpPr/>
            <p:nvPr/>
          </p:nvSpPr>
          <p:spPr>
            <a:xfrm>
              <a:off x="8553450" y="243840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52" name="Freeform 52"/>
            <p:cNvSpPr/>
            <p:nvPr/>
          </p:nvSpPr>
          <p:spPr>
            <a:xfrm>
              <a:off x="8723043" y="2613025"/>
              <a:ext cx="232303" cy="222369"/>
            </a:xfrm>
            <a:custGeom>
              <a:avLst/>
              <a:gdLst/>
              <a:ahLst/>
              <a:cxnLst/>
              <a:rect l="l" t="t" r="r" b="b"/>
              <a:pathLst>
                <a:path w="232303" h="222369">
                  <a:moveTo>
                    <a:pt x="116134" y="0"/>
                  </a:moveTo>
                  <a:lnTo>
                    <a:pt x="117446" y="78"/>
                  </a:lnTo>
                  <a:lnTo>
                    <a:pt x="118101" y="167"/>
                  </a:lnTo>
                  <a:lnTo>
                    <a:pt x="118779" y="311"/>
                  </a:lnTo>
                  <a:lnTo>
                    <a:pt x="120013" y="689"/>
                  </a:lnTo>
                  <a:cubicBezTo>
                    <a:pt x="120865" y="1003"/>
                    <a:pt x="121675" y="1421"/>
                    <a:pt x="122424" y="1934"/>
                  </a:cubicBezTo>
                  <a:lnTo>
                    <a:pt x="123580" y="2845"/>
                  </a:lnTo>
                  <a:lnTo>
                    <a:pt x="126414" y="5267"/>
                  </a:lnTo>
                  <a:cubicBezTo>
                    <a:pt x="148831" y="23887"/>
                    <a:pt x="177163" y="33885"/>
                    <a:pt x="206301" y="33460"/>
                  </a:cubicBezTo>
                  <a:lnTo>
                    <a:pt x="210102" y="33349"/>
                  </a:lnTo>
                  <a:cubicBezTo>
                    <a:pt x="215215" y="33115"/>
                    <a:pt x="219827" y="36405"/>
                    <a:pt x="221270" y="41316"/>
                  </a:cubicBezTo>
                  <a:cubicBezTo>
                    <a:pt x="232303" y="78846"/>
                    <a:pt x="227644" y="119246"/>
                    <a:pt x="208359" y="153280"/>
                  </a:cubicBezTo>
                  <a:cubicBezTo>
                    <a:pt x="189074" y="187314"/>
                    <a:pt x="156811" y="212072"/>
                    <a:pt x="118946" y="221894"/>
                  </a:cubicBezTo>
                  <a:cubicBezTo>
                    <a:pt x="117117" y="222369"/>
                    <a:pt x="115197" y="222369"/>
                    <a:pt x="113367" y="221894"/>
                  </a:cubicBezTo>
                  <a:cubicBezTo>
                    <a:pt x="75501" y="212074"/>
                    <a:pt x="43235" y="187317"/>
                    <a:pt x="23948" y="153283"/>
                  </a:cubicBezTo>
                  <a:cubicBezTo>
                    <a:pt x="4660" y="119249"/>
                    <a:pt x="0" y="78848"/>
                    <a:pt x="11032" y="41316"/>
                  </a:cubicBezTo>
                  <a:cubicBezTo>
                    <a:pt x="12476" y="36405"/>
                    <a:pt x="17087" y="33115"/>
                    <a:pt x="22200" y="33349"/>
                  </a:cubicBezTo>
                  <a:cubicBezTo>
                    <a:pt x="52621" y="34739"/>
                    <a:pt x="82464" y="24725"/>
                    <a:pt x="105889" y="5267"/>
                  </a:cubicBezTo>
                  <a:lnTo>
                    <a:pt x="108811" y="2767"/>
                  </a:lnTo>
                  <a:lnTo>
                    <a:pt x="109878" y="1934"/>
                  </a:lnTo>
                  <a:cubicBezTo>
                    <a:pt x="110628" y="1421"/>
                    <a:pt x="111438" y="1003"/>
                    <a:pt x="112290" y="689"/>
                  </a:cubicBezTo>
                  <a:lnTo>
                    <a:pt x="113534" y="311"/>
                  </a:lnTo>
                  <a:cubicBezTo>
                    <a:pt x="113970" y="206"/>
                    <a:pt x="114411" y="128"/>
                    <a:pt x="114857" y="78"/>
                  </a:cubicBezTo>
                  <a:lnTo>
                    <a:pt x="116134" y="0"/>
                  </a:lnTo>
                  <a:close/>
                  <a:moveTo>
                    <a:pt x="157362" y="81043"/>
                  </a:moveTo>
                  <a:cubicBezTo>
                    <a:pt x="155277" y="78957"/>
                    <a:pt x="152449" y="77784"/>
                    <a:pt x="149500" y="77784"/>
                  </a:cubicBezTo>
                  <a:cubicBezTo>
                    <a:pt x="146550" y="77784"/>
                    <a:pt x="143722" y="78957"/>
                    <a:pt x="141638" y="81043"/>
                  </a:cubicBezTo>
                  <a:lnTo>
                    <a:pt x="105044" y="117626"/>
                  </a:lnTo>
                  <a:lnTo>
                    <a:pt x="90676" y="103268"/>
                  </a:lnTo>
                  <a:lnTo>
                    <a:pt x="89631" y="102346"/>
                  </a:lnTo>
                  <a:cubicBezTo>
                    <a:pt x="84996" y="98762"/>
                    <a:pt x="78374" y="99393"/>
                    <a:pt x="74499" y="103788"/>
                  </a:cubicBezTo>
                  <a:cubicBezTo>
                    <a:pt x="70623" y="108183"/>
                    <a:pt x="70826" y="114831"/>
                    <a:pt x="74963" y="118982"/>
                  </a:cubicBezTo>
                  <a:lnTo>
                    <a:pt x="97188" y="141207"/>
                  </a:lnTo>
                  <a:lnTo>
                    <a:pt x="98232" y="142129"/>
                  </a:lnTo>
                  <a:cubicBezTo>
                    <a:pt x="102656" y="145560"/>
                    <a:pt x="108942" y="145165"/>
                    <a:pt x="112901" y="141207"/>
                  </a:cubicBezTo>
                  <a:lnTo>
                    <a:pt x="157351" y="96757"/>
                  </a:lnTo>
                  <a:lnTo>
                    <a:pt x="158273" y="95712"/>
                  </a:lnTo>
                  <a:cubicBezTo>
                    <a:pt x="161705" y="91288"/>
                    <a:pt x="161309" y="85002"/>
                    <a:pt x="157351" y="810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8530590" y="3196590"/>
              <a:ext cx="1245870" cy="67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400"/>
                </a:lnSpc>
              </a:pPr>
              <a:r>
                <a:rPr lang="zh-CN" sz="18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把卖点变成</a:t>
              </a:r>
              <a:r>
                <a:rPr lang="zh-CN" sz="18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导购话术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538210" y="3813810"/>
              <a:ext cx="1874520" cy="1386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950"/>
                </a:lnSpc>
              </a:pP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消费者问“天然在哪里”时，</a:t>
              </a: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导购可以直接回答：</a:t>
              </a:r>
            </a:p>
            <a:p>
              <a:pPr algn="l">
                <a:lnSpc>
                  <a:spcPts val="1950"/>
                </a:lnSpc>
                <a:spcBef>
                  <a:spcPts val="600"/>
                </a:spcBef>
              </a:pPr>
              <a:r>
                <a:rPr lang="zh-CN" sz="12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配方短、好分量、易保存。</a:t>
              </a:r>
            </a:p>
            <a:p>
              <a:pPr algn="l">
                <a:lnSpc>
                  <a:spcPts val="1950"/>
                </a:lnSpc>
                <a:spcBef>
                  <a:spcPts val="600"/>
                </a:spcBef>
              </a:pP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这比抽象品牌故事更接近</a:t>
              </a: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首轮渠道成交。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8553450" y="5257800"/>
              <a:ext cx="1676400" cy="304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8549926" y="5362099"/>
              <a:ext cx="168344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适合门店 + 线上详情页复用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12520" y="6436995"/>
            <a:ext cx="10214610" cy="182880"/>
            <a:chOff x="1112520" y="6436995"/>
            <a:chExt cx="10214610" cy="182880"/>
          </a:xfrm>
        </p:grpSpPr>
        <p:sp>
          <p:nvSpPr>
            <p:cNvPr id="58" name="TextBox 58"/>
            <p:cNvSpPr txBox="1"/>
            <p:nvPr/>
          </p:nvSpPr>
          <p:spPr>
            <a:xfrm>
              <a:off x="1112520" y="6436995"/>
              <a:ext cx="232114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岚禾小食网站产品文案与代码摘要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09022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04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38" grpId="0"/>
      <p:bldP spid="49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666750" y="1200150"/>
              <a:ext cx="10858500" cy="4800600"/>
            </a:xfrm>
            <a:prstGeom prst="roundRect">
              <a:avLst>
                <a:gd name="adj" fmla="val 4762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781050" y="685800"/>
            <a:ext cx="10191750" cy="776288"/>
            <a:chOff x="781050" y="685800"/>
            <a:chExt cx="10191750" cy="776288"/>
          </a:xfrm>
        </p:grpSpPr>
        <p:sp>
          <p:nvSpPr>
            <p:cNvPr id="6" name="Rectangle 6"/>
            <p:cNvSpPr/>
            <p:nvPr/>
          </p:nvSpPr>
          <p:spPr>
            <a:xfrm>
              <a:off x="781050" y="685800"/>
              <a:ext cx="457200" cy="457200"/>
            </a:xfrm>
            <a:prstGeom prst="roundRect">
              <a:avLst>
                <a:gd name="adj" fmla="val 33333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12054" y="819148"/>
              <a:ext cx="195535" cy="193316"/>
            </a:xfrm>
            <a:custGeom>
              <a:avLst/>
              <a:gdLst/>
              <a:ahLst/>
              <a:cxnLst/>
              <a:rect l="l" t="t" r="r" b="b"/>
              <a:pathLst>
                <a:path w="195535" h="193316">
                  <a:moveTo>
                    <a:pt x="126171" y="2"/>
                  </a:moveTo>
                  <a:cubicBezTo>
                    <a:pt x="143655" y="0"/>
                    <a:pt x="158897" y="11900"/>
                    <a:pt x="163137" y="28862"/>
                  </a:cubicBezTo>
                  <a:lnTo>
                    <a:pt x="163290" y="29548"/>
                  </a:lnTo>
                  <a:lnTo>
                    <a:pt x="164052" y="29729"/>
                  </a:lnTo>
                  <a:cubicBezTo>
                    <a:pt x="176786" y="32935"/>
                    <a:pt x="186973" y="42473"/>
                    <a:pt x="191007" y="54970"/>
                  </a:cubicBezTo>
                  <a:lnTo>
                    <a:pt x="191550" y="56809"/>
                  </a:lnTo>
                  <a:cubicBezTo>
                    <a:pt x="195535" y="71663"/>
                    <a:pt x="190199" y="87457"/>
                    <a:pt x="178021" y="96850"/>
                  </a:cubicBezTo>
                  <a:cubicBezTo>
                    <a:pt x="165844" y="106243"/>
                    <a:pt x="149213" y="107393"/>
                    <a:pt x="135858" y="99767"/>
                  </a:cubicBezTo>
                  <a:lnTo>
                    <a:pt x="135410" y="99490"/>
                  </a:lnTo>
                  <a:lnTo>
                    <a:pt x="101834" y="133066"/>
                  </a:lnTo>
                  <a:lnTo>
                    <a:pt x="102234" y="133733"/>
                  </a:lnTo>
                  <a:cubicBezTo>
                    <a:pt x="108333" y="144581"/>
                    <a:pt x="108749" y="157725"/>
                    <a:pt x="103349" y="168937"/>
                  </a:cubicBezTo>
                  <a:lnTo>
                    <a:pt x="102377" y="170814"/>
                  </a:lnTo>
                  <a:cubicBezTo>
                    <a:pt x="94181" y="185670"/>
                    <a:pt x="77149" y="193316"/>
                    <a:pt x="60601" y="189568"/>
                  </a:cubicBezTo>
                  <a:cubicBezTo>
                    <a:pt x="46692" y="186408"/>
                    <a:pt x="35725" y="175727"/>
                    <a:pt x="32197" y="161908"/>
                  </a:cubicBezTo>
                  <a:lnTo>
                    <a:pt x="31978" y="161003"/>
                  </a:lnTo>
                  <a:lnTo>
                    <a:pt x="30664" y="160688"/>
                  </a:lnTo>
                  <a:cubicBezTo>
                    <a:pt x="17655" y="157219"/>
                    <a:pt x="7444" y="147141"/>
                    <a:pt x="3803" y="134180"/>
                  </a:cubicBezTo>
                  <a:lnTo>
                    <a:pt x="3327" y="132285"/>
                  </a:lnTo>
                  <a:cubicBezTo>
                    <a:pt x="0" y="117590"/>
                    <a:pt x="5645" y="102315"/>
                    <a:pt x="17729" y="93316"/>
                  </a:cubicBezTo>
                  <a:cubicBezTo>
                    <a:pt x="29813" y="84316"/>
                    <a:pt x="46065" y="83283"/>
                    <a:pt x="59191" y="90680"/>
                  </a:cubicBezTo>
                  <a:lnTo>
                    <a:pt x="59839" y="91061"/>
                  </a:lnTo>
                  <a:lnTo>
                    <a:pt x="93405" y="57495"/>
                  </a:lnTo>
                  <a:lnTo>
                    <a:pt x="93062" y="56914"/>
                  </a:lnTo>
                  <a:cubicBezTo>
                    <a:pt x="87647" y="47345"/>
                    <a:pt x="86629" y="35903"/>
                    <a:pt x="90271" y="25529"/>
                  </a:cubicBezTo>
                  <a:lnTo>
                    <a:pt x="91023" y="23576"/>
                  </a:lnTo>
                  <a:cubicBezTo>
                    <a:pt x="96918" y="9338"/>
                    <a:pt x="110808" y="53"/>
                    <a:pt x="126218" y="49"/>
                  </a:cubicBezTo>
                  <a:lnTo>
                    <a:pt x="124894" y="87"/>
                  </a:lnTo>
                  <a:lnTo>
                    <a:pt x="12508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15415" y="762952"/>
              <a:ext cx="109255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SKU PORTFOLIO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6365" y="943928"/>
              <a:ext cx="6170233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6 款 SKU 覆盖日常奖励的四个高频场景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936480" y="886778"/>
              <a:ext cx="5867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首轮策略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9486900" y="1143000"/>
              <a:ext cx="1485900" cy="30480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9586076" y="1247299"/>
              <a:ext cx="128754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少 SKU 覆盖高频场景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09600" y="1657350"/>
            <a:ext cx="3467100" cy="2038350"/>
            <a:chOff x="609600" y="1657350"/>
            <a:chExt cx="3467100" cy="2038350"/>
          </a:xfrm>
        </p:grpSpPr>
        <p:sp>
          <p:nvSpPr>
            <p:cNvPr id="14" name="Rectangle 14"/>
            <p:cNvSpPr/>
            <p:nvPr/>
          </p:nvSpPr>
          <p:spPr>
            <a:xfrm>
              <a:off x="609600" y="16573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15" name="Rectangle 15"/>
            <p:cNvSpPr/>
            <p:nvPr/>
          </p:nvSpPr>
          <p:spPr>
            <a:xfrm>
              <a:off x="838200" y="20002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16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0002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2058352" y="1903571"/>
              <a:ext cx="1233345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原切鸡胸肉条</a:t>
              </a: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2076450" y="22479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227484" y="23169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¥39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768918" y="2333149"/>
              <a:ext cx="5188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80g / 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62162" y="2650331"/>
              <a:ext cx="14573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犬猫通用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训练奖励与高蛋白补充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838200" y="32004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031938" y="32746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基础肉源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305300" y="1657350"/>
            <a:ext cx="3467100" cy="2038350"/>
            <a:chOff x="4305300" y="1657350"/>
            <a:chExt cx="3467100" cy="2038350"/>
          </a:xfrm>
        </p:grpSpPr>
        <p:sp>
          <p:nvSpPr>
            <p:cNvPr id="25" name="Rectangle 25"/>
            <p:cNvSpPr/>
            <p:nvPr/>
          </p:nvSpPr>
          <p:spPr>
            <a:xfrm>
              <a:off x="4305300" y="16573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26" name="Rectangle 26"/>
            <p:cNvSpPr/>
            <p:nvPr/>
          </p:nvSpPr>
          <p:spPr>
            <a:xfrm>
              <a:off x="4533900" y="20002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27" name="Imag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3900" y="20002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5754052" y="1903571"/>
              <a:ext cx="1233345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冻干鸡肉方粒</a:t>
              </a: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5772150" y="22479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5923184" y="23169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¥49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464618" y="2333149"/>
              <a:ext cx="5188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60g / 罐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757862" y="2650331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犬猫通用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挑嘴拌粮与敏感口味</a:t>
              </a: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4533900" y="32004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4727638" y="32746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拌粮加餐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001000" y="1657350"/>
            <a:ext cx="3467100" cy="2038350"/>
            <a:chOff x="8001000" y="1657350"/>
            <a:chExt cx="3467100" cy="2038350"/>
          </a:xfrm>
        </p:grpSpPr>
        <p:sp>
          <p:nvSpPr>
            <p:cNvPr id="36" name="Rectangle 36"/>
            <p:cNvSpPr/>
            <p:nvPr/>
          </p:nvSpPr>
          <p:spPr>
            <a:xfrm>
              <a:off x="8001000" y="16573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37" name="Rectangle 37"/>
            <p:cNvSpPr/>
            <p:nvPr/>
          </p:nvSpPr>
          <p:spPr>
            <a:xfrm>
              <a:off x="8229600" y="20002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38" name="Imag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20002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39" name="TextBox 39"/>
            <p:cNvSpPr txBox="1"/>
            <p:nvPr/>
          </p:nvSpPr>
          <p:spPr>
            <a:xfrm>
              <a:off x="9449752" y="1903571"/>
              <a:ext cx="1432870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三文鱼训练小粒</a:t>
              </a:r>
            </a:p>
          </p:txBody>
        </p:sp>
        <p:sp>
          <p:nvSpPr>
            <p:cNvPr id="40" name="Rectangle 40"/>
            <p:cNvSpPr/>
            <p:nvPr/>
          </p:nvSpPr>
          <p:spPr>
            <a:xfrm>
              <a:off x="9467850" y="22479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9618884" y="23169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¥42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160318" y="2333149"/>
              <a:ext cx="5188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70g / 袋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453562" y="2650331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犬用为主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外出训练和嗅闻游戏</a:t>
              </a:r>
            </a:p>
          </p:txBody>
        </p:sp>
        <p:sp>
          <p:nvSpPr>
            <p:cNvPr id="44" name="Rectangle 44"/>
            <p:cNvSpPr/>
            <p:nvPr/>
          </p:nvSpPr>
          <p:spPr>
            <a:xfrm>
              <a:off x="8229600" y="32004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8423338" y="32746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训练奖励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09600" y="4095750"/>
            <a:ext cx="3467100" cy="2038350"/>
            <a:chOff x="609600" y="4095750"/>
            <a:chExt cx="3467100" cy="2038350"/>
          </a:xfrm>
        </p:grpSpPr>
        <p:sp>
          <p:nvSpPr>
            <p:cNvPr id="47" name="Rectangle 47"/>
            <p:cNvSpPr/>
            <p:nvPr/>
          </p:nvSpPr>
          <p:spPr>
            <a:xfrm>
              <a:off x="609600" y="40957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48" name="Rectangle 48"/>
            <p:cNvSpPr/>
            <p:nvPr/>
          </p:nvSpPr>
          <p:spPr>
            <a:xfrm>
              <a:off x="838200" y="44386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49" name="Imag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4386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50" name="TextBox 50"/>
            <p:cNvSpPr txBox="1"/>
            <p:nvPr/>
          </p:nvSpPr>
          <p:spPr>
            <a:xfrm>
              <a:off x="2058352" y="4341971"/>
              <a:ext cx="1432870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草本洁齿咀嚼棒</a:t>
              </a:r>
            </a:p>
          </p:txBody>
        </p:sp>
        <p:sp>
          <p:nvSpPr>
            <p:cNvPr id="51" name="Rectangle 51"/>
            <p:cNvSpPr/>
            <p:nvPr/>
          </p:nvSpPr>
          <p:spPr>
            <a:xfrm>
              <a:off x="2076450" y="46863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2227484" y="47553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¥36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768918" y="4771549"/>
              <a:ext cx="54483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8 支 / 袋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062162" y="5088731"/>
              <a:ext cx="8858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饭后咀嚼清爽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838200" y="56388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1031938" y="57130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功能补充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305300" y="4095750"/>
            <a:ext cx="3467100" cy="2038350"/>
            <a:chOff x="4305300" y="4095750"/>
            <a:chExt cx="3467100" cy="2038350"/>
          </a:xfrm>
        </p:grpSpPr>
        <p:sp>
          <p:nvSpPr>
            <p:cNvPr id="58" name="Rectangle 58"/>
            <p:cNvSpPr/>
            <p:nvPr/>
          </p:nvSpPr>
          <p:spPr>
            <a:xfrm>
              <a:off x="4305300" y="40957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59" name="Rectangle 59"/>
            <p:cNvSpPr/>
            <p:nvPr/>
          </p:nvSpPr>
          <p:spPr>
            <a:xfrm>
              <a:off x="4533900" y="44386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60" name="Imag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3900" y="44386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61" name="TextBox 61"/>
            <p:cNvSpPr txBox="1"/>
            <p:nvPr/>
          </p:nvSpPr>
          <p:spPr>
            <a:xfrm>
              <a:off x="5754052" y="4341971"/>
              <a:ext cx="834295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鸭肉圆片</a:t>
              </a: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5772150" y="46863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5923184" y="47553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¥45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464618" y="4771549"/>
              <a:ext cx="5188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75g / 袋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5757862" y="5088731"/>
              <a:ext cx="11715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犬猫通用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换口味和日常陪伴</a:t>
              </a: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4533900" y="56388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4727638" y="57130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温和风味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8001000" y="4095750"/>
            <a:ext cx="3467100" cy="2038350"/>
            <a:chOff x="8001000" y="4095750"/>
            <a:chExt cx="3467100" cy="2038350"/>
          </a:xfrm>
        </p:grpSpPr>
        <p:sp>
          <p:nvSpPr>
            <p:cNvPr id="69" name="Rectangle 69"/>
            <p:cNvSpPr/>
            <p:nvPr/>
          </p:nvSpPr>
          <p:spPr>
            <a:xfrm>
              <a:off x="8001000" y="4095750"/>
              <a:ext cx="3467100" cy="2038350"/>
            </a:xfrm>
            <a:prstGeom prst="roundRect">
              <a:avLst>
                <a:gd name="adj" fmla="val 9346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70" name="Rectangle 70"/>
            <p:cNvSpPr/>
            <p:nvPr/>
          </p:nvSpPr>
          <p:spPr>
            <a:xfrm>
              <a:off x="8229600" y="4438650"/>
              <a:ext cx="1066800" cy="1066800"/>
            </a:xfrm>
            <a:prstGeom prst="roundRect">
              <a:avLst>
                <a:gd name="adj" fmla="val 16071"/>
              </a:avLst>
            </a:prstGeom>
            <a:solidFill>
              <a:srgbClr val="F5F1E8"/>
            </a:solidFill>
            <a:ln>
              <a:noFill/>
            </a:ln>
          </p:spPr>
        </p:sp>
        <p:pic>
          <p:nvPicPr>
            <p:cNvPr id="71" name="Image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9600" y="4438650"/>
              <a:ext cx="1066800" cy="1066800"/>
            </a:xfrm>
            <a:prstGeom prst="roundRect">
              <a:avLst>
                <a:gd name="adj" fmla="val 16071"/>
              </a:avLst>
            </a:prstGeom>
          </p:spPr>
        </p:pic>
        <p:sp>
          <p:nvSpPr>
            <p:cNvPr id="72" name="TextBox 72"/>
            <p:cNvSpPr txBox="1"/>
            <p:nvPr/>
          </p:nvSpPr>
          <p:spPr>
            <a:xfrm>
              <a:off x="9449752" y="4341971"/>
              <a:ext cx="1233345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羊奶酪酥心饼</a:t>
              </a:r>
            </a:p>
          </p:txBody>
        </p:sp>
        <p:sp>
          <p:nvSpPr>
            <p:cNvPr id="73" name="Rectangle 73"/>
            <p:cNvSpPr/>
            <p:nvPr/>
          </p:nvSpPr>
          <p:spPr>
            <a:xfrm>
              <a:off x="9467850" y="4686300"/>
              <a:ext cx="590550" cy="26670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9618884" y="47553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¥32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10160318" y="4771549"/>
              <a:ext cx="5188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90g / 盒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9453562" y="5088731"/>
              <a:ext cx="8858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犬用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居家互动奖励</a:t>
              </a:r>
            </a:p>
          </p:txBody>
        </p:sp>
        <p:sp>
          <p:nvSpPr>
            <p:cNvPr id="77" name="Rectangle 77"/>
            <p:cNvSpPr/>
            <p:nvPr/>
          </p:nvSpPr>
          <p:spPr>
            <a:xfrm>
              <a:off x="8229600" y="5638800"/>
              <a:ext cx="914400" cy="2476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8423338" y="5713095"/>
              <a:ext cx="526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高频复购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98170" y="6436995"/>
            <a:ext cx="10881360" cy="182880"/>
            <a:chOff x="598170" y="6436995"/>
            <a:chExt cx="10881360" cy="182880"/>
          </a:xfrm>
        </p:grpSpPr>
        <p:sp>
          <p:nvSpPr>
            <p:cNvPr id="80" name="TextBox 80"/>
            <p:cNvSpPr txBox="1"/>
            <p:nvPr/>
          </p:nvSpPr>
          <p:spPr>
            <a:xfrm>
              <a:off x="598170" y="6436995"/>
              <a:ext cx="208111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岚禾小食产品列表与商品图片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05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7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46" grpId="0"/>
      <p:bldP spid="57" grpId="0"/>
      <p:bldP spid="6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38150" y="419100"/>
              <a:ext cx="11315700" cy="6019800"/>
            </a:xfrm>
            <a:prstGeom prst="roundRect">
              <a:avLst>
                <a:gd name="adj" fmla="val 443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723900" y="1390650"/>
              <a:ext cx="8020050" cy="4629150"/>
            </a:xfrm>
            <a:prstGeom prst="roundRect">
              <a:avLst>
                <a:gd name="adj" fmla="val 4938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9010650" y="1390650"/>
              <a:ext cx="2457450" cy="4629150"/>
            </a:xfrm>
            <a:prstGeom prst="roundRect">
              <a:avLst>
                <a:gd name="adj" fmla="val 9302"/>
              </a:avLst>
            </a:prstGeom>
            <a:solidFill>
              <a:srgbClr val="EDF4EA"/>
            </a:solidFill>
            <a:ln>
              <a:noFill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723900" y="704850"/>
            <a:ext cx="8249431" cy="795338"/>
            <a:chOff x="723900" y="704850"/>
            <a:chExt cx="8249431" cy="795338"/>
          </a:xfrm>
        </p:grpSpPr>
        <p:sp>
          <p:nvSpPr>
            <p:cNvPr id="7" name="Rectangle 7"/>
            <p:cNvSpPr/>
            <p:nvPr/>
          </p:nvSpPr>
          <p:spPr>
            <a:xfrm>
              <a:off x="723900" y="704850"/>
              <a:ext cx="457200" cy="457200"/>
            </a:xfrm>
            <a:prstGeom prst="roundRect">
              <a:avLst>
                <a:gd name="adj" fmla="val 33333"/>
              </a:avLst>
            </a:prstGeom>
            <a:solidFill>
              <a:srgbClr val="3E5C49"/>
            </a:solidFill>
            <a:ln>
              <a:noFill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865648" y="846575"/>
              <a:ext cx="173506" cy="163075"/>
              <a:chOff x="865648" y="846575"/>
              <a:chExt cx="173506" cy="1630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66775" y="903689"/>
                <a:ext cx="171450" cy="105961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05961">
                    <a:moveTo>
                      <a:pt x="116395" y="4758"/>
                    </a:moveTo>
                    <a:cubicBezTo>
                      <a:pt x="119648" y="700"/>
                      <a:pt x="125554" y="0"/>
                      <a:pt x="129664" y="3186"/>
                    </a:cubicBezTo>
                    <a:lnTo>
                      <a:pt x="130559" y="3977"/>
                    </a:lnTo>
                    <a:lnTo>
                      <a:pt x="168659" y="42077"/>
                    </a:lnTo>
                    <a:cubicBezTo>
                      <a:pt x="170140" y="43558"/>
                      <a:pt x="171090" y="45487"/>
                      <a:pt x="171364" y="47563"/>
                    </a:cubicBezTo>
                    <a:lnTo>
                      <a:pt x="171450" y="48811"/>
                    </a:lnTo>
                    <a:lnTo>
                      <a:pt x="171450" y="96436"/>
                    </a:lnTo>
                    <a:cubicBezTo>
                      <a:pt x="171449" y="101265"/>
                      <a:pt x="167835" y="105329"/>
                      <a:pt x="163039" y="105894"/>
                    </a:cubicBezTo>
                    <a:lnTo>
                      <a:pt x="161925" y="105961"/>
                    </a:lnTo>
                    <a:lnTo>
                      <a:pt x="9315" y="105961"/>
                    </a:lnTo>
                    <a:lnTo>
                      <a:pt x="8268" y="105875"/>
                    </a:lnTo>
                    <a:lnTo>
                      <a:pt x="7220" y="105685"/>
                    </a:lnTo>
                    <a:lnTo>
                      <a:pt x="6201" y="105361"/>
                    </a:lnTo>
                    <a:lnTo>
                      <a:pt x="5201" y="104923"/>
                    </a:lnTo>
                    <a:lnTo>
                      <a:pt x="4248" y="104361"/>
                    </a:lnTo>
                    <a:lnTo>
                      <a:pt x="3353" y="103694"/>
                    </a:lnTo>
                    <a:lnTo>
                      <a:pt x="2781" y="103170"/>
                    </a:lnTo>
                    <a:lnTo>
                      <a:pt x="2095" y="102389"/>
                    </a:lnTo>
                    <a:lnTo>
                      <a:pt x="1486" y="101541"/>
                    </a:lnTo>
                    <a:lnTo>
                      <a:pt x="972" y="100627"/>
                    </a:lnTo>
                    <a:lnTo>
                      <a:pt x="819" y="100293"/>
                    </a:lnTo>
                    <a:lnTo>
                      <a:pt x="438" y="99312"/>
                    </a:lnTo>
                    <a:lnTo>
                      <a:pt x="181" y="98303"/>
                    </a:lnTo>
                    <a:lnTo>
                      <a:pt x="38" y="97274"/>
                    </a:lnTo>
                    <a:lnTo>
                      <a:pt x="0" y="96226"/>
                    </a:lnTo>
                    <a:lnTo>
                      <a:pt x="86" y="95179"/>
                    </a:lnTo>
                    <a:lnTo>
                      <a:pt x="267" y="94178"/>
                    </a:lnTo>
                    <a:cubicBezTo>
                      <a:pt x="362" y="93797"/>
                      <a:pt x="476" y="93445"/>
                      <a:pt x="600" y="93112"/>
                    </a:cubicBezTo>
                    <a:lnTo>
                      <a:pt x="1038" y="92112"/>
                    </a:lnTo>
                    <a:lnTo>
                      <a:pt x="1600" y="91159"/>
                    </a:lnTo>
                    <a:lnTo>
                      <a:pt x="39700" y="34009"/>
                    </a:lnTo>
                    <a:cubicBezTo>
                      <a:pt x="42113" y="30377"/>
                      <a:pt x="46684" y="28847"/>
                      <a:pt x="50797" y="30294"/>
                    </a:cubicBezTo>
                    <a:lnTo>
                      <a:pt x="51883" y="30771"/>
                    </a:lnTo>
                    <a:lnTo>
                      <a:pt x="83096" y="46372"/>
                    </a:lnTo>
                    <a:lnTo>
                      <a:pt x="116386" y="47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865648" y="846575"/>
                <a:ext cx="173506" cy="97527"/>
              </a:xfrm>
              <a:custGeom>
                <a:avLst/>
                <a:gdLst/>
                <a:ahLst/>
                <a:cxnLst/>
                <a:rect l="l" t="t" r="r" b="b"/>
                <a:pathLst>
                  <a:path w="173506" h="97527">
                    <a:moveTo>
                      <a:pt x="117637" y="4579"/>
                    </a:moveTo>
                    <a:cubicBezTo>
                      <a:pt x="120923" y="632"/>
                      <a:pt x="126745" y="0"/>
                      <a:pt x="130801" y="3150"/>
                    </a:cubicBezTo>
                    <a:lnTo>
                      <a:pt x="131687" y="3941"/>
                    </a:lnTo>
                    <a:lnTo>
                      <a:pt x="169787" y="42041"/>
                    </a:lnTo>
                    <a:cubicBezTo>
                      <a:pt x="173332" y="45598"/>
                      <a:pt x="173506" y="51297"/>
                      <a:pt x="170184" y="55064"/>
                    </a:cubicBezTo>
                    <a:cubicBezTo>
                      <a:pt x="166863" y="58831"/>
                      <a:pt x="161187" y="59372"/>
                      <a:pt x="157214" y="56300"/>
                    </a:cubicBezTo>
                    <a:lnTo>
                      <a:pt x="156318" y="55509"/>
                    </a:lnTo>
                    <a:lnTo>
                      <a:pt x="125591" y="24791"/>
                    </a:lnTo>
                    <a:lnTo>
                      <a:pt x="84643" y="73921"/>
                    </a:lnTo>
                    <a:cubicBezTo>
                      <a:pt x="82095" y="76976"/>
                      <a:pt x="77918" y="78127"/>
                      <a:pt x="74165" y="76807"/>
                    </a:cubicBezTo>
                    <a:lnTo>
                      <a:pt x="73070" y="76340"/>
                    </a:lnTo>
                    <a:lnTo>
                      <a:pt x="42075" y="60853"/>
                    </a:lnTo>
                    <a:lnTo>
                      <a:pt x="18272" y="92590"/>
                    </a:lnTo>
                    <a:cubicBezTo>
                      <a:pt x="15393" y="96429"/>
                      <a:pt x="10108" y="97527"/>
                      <a:pt x="5938" y="95152"/>
                    </a:cubicBezTo>
                    <a:lnTo>
                      <a:pt x="4937" y="94495"/>
                    </a:lnTo>
                    <a:cubicBezTo>
                      <a:pt x="1098" y="91616"/>
                      <a:pt x="0" y="86330"/>
                      <a:pt x="2375" y="82160"/>
                    </a:cubicBezTo>
                    <a:lnTo>
                      <a:pt x="3032" y="81160"/>
                    </a:lnTo>
                    <a:lnTo>
                      <a:pt x="31607" y="43060"/>
                    </a:lnTo>
                    <a:cubicBezTo>
                      <a:pt x="34115" y="39720"/>
                      <a:pt x="38506" y="38403"/>
                      <a:pt x="42437" y="39812"/>
                    </a:cubicBezTo>
                    <a:lnTo>
                      <a:pt x="43485" y="40259"/>
                    </a:lnTo>
                    <a:lnTo>
                      <a:pt x="74832" y="55928"/>
                    </a:lnTo>
                    <a:lnTo>
                      <a:pt x="117637" y="45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358265" y="801052"/>
              <a:ext cx="120281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SALES STRUCTURE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9215" y="982028"/>
              <a:ext cx="7634116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热销结构显示“互动奖励”与“基础肉源”最先跑出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18513" y="1771650"/>
            <a:ext cx="7372903" cy="3933825"/>
            <a:chOff x="1818513" y="1771650"/>
            <a:chExt cx="7372903" cy="3933825"/>
          </a:xfrm>
        </p:grpSpPr>
        <p:sp>
          <p:nvSpPr>
            <p:cNvPr id="14" name="Line 14"/>
            <p:cNvSpPr/>
            <p:nvPr/>
          </p:nvSpPr>
          <p:spPr>
            <a:xfrm>
              <a:off x="3238500" y="1771650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0" y="0"/>
                  </a:moveTo>
                  <a:lnTo>
                    <a:pt x="0" y="3562350"/>
                  </a:lnTo>
                </a:path>
              </a:pathLst>
            </a:custGeom>
            <a:noFill/>
            <a:ln w="19050">
              <a:solidFill>
                <a:srgbClr val="D8DED5"/>
              </a:solidFill>
            </a:ln>
          </p:spPr>
        </p:sp>
        <p:sp>
          <p:nvSpPr>
            <p:cNvPr id="15" name="Line 15"/>
            <p:cNvSpPr/>
            <p:nvPr/>
          </p:nvSpPr>
          <p:spPr>
            <a:xfrm>
              <a:off x="3238500" y="533400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19050">
              <a:solidFill>
                <a:srgbClr val="D8DED5"/>
              </a:solidFill>
            </a:ln>
          </p:spPr>
        </p:sp>
        <p:sp>
          <p:nvSpPr>
            <p:cNvPr id="16" name="Line 16"/>
            <p:cNvSpPr/>
            <p:nvPr/>
          </p:nvSpPr>
          <p:spPr>
            <a:xfrm>
              <a:off x="4572000" y="1771650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0" y="0"/>
                  </a:moveTo>
                  <a:lnTo>
                    <a:pt x="0" y="3562350"/>
                  </a:lnTo>
                </a:path>
              </a:pathLst>
            </a:custGeom>
            <a:noFill/>
            <a:ln w="9525">
              <a:solidFill>
                <a:srgbClr val="E9E6DC"/>
              </a:solidFill>
              <a:prstDash val="dash"/>
            </a:ln>
          </p:spPr>
        </p:sp>
        <p:sp>
          <p:nvSpPr>
            <p:cNvPr id="17" name="Line 17"/>
            <p:cNvSpPr/>
            <p:nvPr/>
          </p:nvSpPr>
          <p:spPr>
            <a:xfrm>
              <a:off x="5905500" y="1771650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0" y="0"/>
                  </a:moveTo>
                  <a:lnTo>
                    <a:pt x="0" y="3562350"/>
                  </a:lnTo>
                </a:path>
              </a:pathLst>
            </a:custGeom>
            <a:noFill/>
            <a:ln w="9525">
              <a:solidFill>
                <a:srgbClr val="E9E6DC"/>
              </a:solidFill>
              <a:prstDash val="dash"/>
            </a:ln>
          </p:spPr>
        </p:sp>
        <p:sp>
          <p:nvSpPr>
            <p:cNvPr id="18" name="Line 18"/>
            <p:cNvSpPr/>
            <p:nvPr/>
          </p:nvSpPr>
          <p:spPr>
            <a:xfrm>
              <a:off x="7239000" y="1771650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0" y="0"/>
                  </a:moveTo>
                  <a:lnTo>
                    <a:pt x="0" y="3562350"/>
                  </a:lnTo>
                </a:path>
              </a:pathLst>
            </a:custGeom>
            <a:noFill/>
            <a:ln w="9525">
              <a:solidFill>
                <a:srgbClr val="E9E6DC"/>
              </a:solidFill>
              <a:prstDash val="dash"/>
            </a:ln>
          </p:spPr>
        </p:sp>
        <p:sp>
          <p:nvSpPr>
            <p:cNvPr id="19" name="Line 19"/>
            <p:cNvSpPr/>
            <p:nvPr/>
          </p:nvSpPr>
          <p:spPr>
            <a:xfrm>
              <a:off x="8572500" y="1771650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0" y="0"/>
                  </a:moveTo>
                  <a:lnTo>
                    <a:pt x="0" y="3562350"/>
                  </a:lnTo>
                </a:path>
              </a:pathLst>
            </a:custGeom>
            <a:noFill/>
            <a:ln w="9525">
              <a:solidFill>
                <a:srgbClr val="E9E6DC"/>
              </a:solidFill>
              <a:prstDash val="dash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986534" y="2375535"/>
              <a:ext cx="103860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羊奶酪酥心饼</a:t>
              </a: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238500" y="2266950"/>
              <a:ext cx="5334000" cy="3429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28A5C"/>
                </a:gs>
                <a:gs pos="100000">
                  <a:srgbClr val="B45868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8729662" y="2374106"/>
              <a:ext cx="4617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1,424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86534" y="2823210"/>
              <a:ext cx="103860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原切鸡胸肉条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3238500" y="2714625"/>
              <a:ext cx="4816792" cy="3429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08A74"/>
                </a:gs>
                <a:gs pos="100000">
                  <a:srgbClr val="3E5C49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215312" y="2821781"/>
              <a:ext cx="4617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1,286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18513" y="3270885"/>
              <a:ext cx="120662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三文鱼训练小粒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3238500" y="3162300"/>
              <a:ext cx="4419600" cy="342900"/>
            </a:xfrm>
            <a:prstGeom prst="roundRect">
              <a:avLst>
                <a:gd name="adj" fmla="val 50000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815262" y="3269456"/>
              <a:ext cx="4617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1,180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986534" y="3709035"/>
              <a:ext cx="103860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冻干鸡肉方粒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3238500" y="3600450"/>
              <a:ext cx="3490912" cy="34290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6891338" y="370760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932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18513" y="4156710"/>
              <a:ext cx="120662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草本洁齿咀嚼棒</a:t>
              </a: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3238500" y="4048125"/>
              <a:ext cx="3206115" cy="342900"/>
            </a:xfrm>
            <a:prstGeom prst="roundRect">
              <a:avLst>
                <a:gd name="adj" fmla="val 50000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6605588" y="4155281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856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322576" y="4604385"/>
              <a:ext cx="7025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鸭肉圆片</a:t>
              </a:r>
            </a:p>
          </p:txBody>
        </p:sp>
        <p:sp>
          <p:nvSpPr>
            <p:cNvPr id="36" name="Rectangle 36"/>
            <p:cNvSpPr/>
            <p:nvPr/>
          </p:nvSpPr>
          <p:spPr>
            <a:xfrm>
              <a:off x="3238500" y="4495800"/>
              <a:ext cx="2861310" cy="342900"/>
            </a:xfrm>
            <a:prstGeom prst="roundRect">
              <a:avLst>
                <a:gd name="adj" fmla="val 50000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6262688" y="4602956"/>
              <a:ext cx="2884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764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227070" y="5522595"/>
              <a:ext cx="8886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461558" y="5522595"/>
              <a:ext cx="2208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350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795058" y="5522595"/>
              <a:ext cx="2208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700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062549" y="5522595"/>
              <a:ext cx="35290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1,050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396049" y="5522595"/>
              <a:ext cx="35290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1,424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309735" y="1733550"/>
            <a:ext cx="1868805" cy="3826669"/>
            <a:chOff x="9309735" y="1733550"/>
            <a:chExt cx="1868805" cy="3826669"/>
          </a:xfrm>
        </p:grpSpPr>
        <p:sp>
          <p:nvSpPr>
            <p:cNvPr id="44" name="Rectangle 44"/>
            <p:cNvSpPr/>
            <p:nvPr/>
          </p:nvSpPr>
          <p:spPr>
            <a:xfrm>
              <a:off x="9334500" y="1733550"/>
              <a:ext cx="495300" cy="495300"/>
            </a:xfrm>
            <a:prstGeom prst="roundRect">
              <a:avLst>
                <a:gd name="adj" fmla="val 32692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45" name="Freeform 45"/>
            <p:cNvSpPr/>
            <p:nvPr/>
          </p:nvSpPr>
          <p:spPr>
            <a:xfrm>
              <a:off x="9476879" y="1876444"/>
              <a:ext cx="210437" cy="200562"/>
            </a:xfrm>
            <a:custGeom>
              <a:avLst/>
              <a:gdLst/>
              <a:ahLst/>
              <a:cxnLst/>
              <a:rect l="l" t="t" r="r" b="b"/>
              <a:pathLst>
                <a:path w="210437" h="200562">
                  <a:moveTo>
                    <a:pt x="69485" y="60369"/>
                  </a:moveTo>
                  <a:lnTo>
                    <a:pt x="8716" y="69180"/>
                  </a:lnTo>
                  <a:lnTo>
                    <a:pt x="7639" y="69399"/>
                  </a:lnTo>
                  <a:cubicBezTo>
                    <a:pt x="4322" y="70279"/>
                    <a:pt x="1735" y="72877"/>
                    <a:pt x="868" y="76197"/>
                  </a:cubicBezTo>
                  <a:cubicBezTo>
                    <a:pt x="0" y="79518"/>
                    <a:pt x="986" y="83048"/>
                    <a:pt x="3448" y="85439"/>
                  </a:cubicBezTo>
                  <a:lnTo>
                    <a:pt x="47473" y="128292"/>
                  </a:lnTo>
                  <a:lnTo>
                    <a:pt x="37091" y="188823"/>
                  </a:lnTo>
                  <a:lnTo>
                    <a:pt x="36967" y="189871"/>
                  </a:lnTo>
                  <a:cubicBezTo>
                    <a:pt x="36764" y="193302"/>
                    <a:pt x="38425" y="196576"/>
                    <a:pt x="41313" y="198439"/>
                  </a:cubicBezTo>
                  <a:cubicBezTo>
                    <a:pt x="44202" y="200301"/>
                    <a:pt x="47870" y="200463"/>
                    <a:pt x="50911" y="198863"/>
                  </a:cubicBezTo>
                  <a:lnTo>
                    <a:pt x="105261" y="170288"/>
                  </a:lnTo>
                  <a:lnTo>
                    <a:pt x="159487" y="198863"/>
                  </a:lnTo>
                  <a:lnTo>
                    <a:pt x="160439" y="199301"/>
                  </a:lnTo>
                  <a:cubicBezTo>
                    <a:pt x="163640" y="200562"/>
                    <a:pt x="167273" y="199998"/>
                    <a:pt x="169941" y="197827"/>
                  </a:cubicBezTo>
                  <a:cubicBezTo>
                    <a:pt x="172610" y="195656"/>
                    <a:pt x="173901" y="192214"/>
                    <a:pt x="173317" y="188823"/>
                  </a:cubicBezTo>
                  <a:lnTo>
                    <a:pt x="162925" y="128292"/>
                  </a:lnTo>
                  <a:lnTo>
                    <a:pt x="206969" y="85429"/>
                  </a:lnTo>
                  <a:lnTo>
                    <a:pt x="207712" y="84620"/>
                  </a:lnTo>
                  <a:cubicBezTo>
                    <a:pt x="209872" y="81959"/>
                    <a:pt x="210437" y="78342"/>
                    <a:pt x="209189" y="75149"/>
                  </a:cubicBezTo>
                  <a:cubicBezTo>
                    <a:pt x="207942" y="71957"/>
                    <a:pt x="205075" y="69681"/>
                    <a:pt x="201683" y="69189"/>
                  </a:cubicBezTo>
                  <a:lnTo>
                    <a:pt x="140913" y="60369"/>
                  </a:lnTo>
                  <a:lnTo>
                    <a:pt x="113748" y="5315"/>
                  </a:lnTo>
                  <a:cubicBezTo>
                    <a:pt x="112144" y="2061"/>
                    <a:pt x="108832" y="0"/>
                    <a:pt x="105204" y="0"/>
                  </a:cubicBezTo>
                  <a:cubicBezTo>
                    <a:pt x="101576" y="0"/>
                    <a:pt x="98263" y="2061"/>
                    <a:pt x="96660" y="5315"/>
                  </a:cubicBezTo>
                  <a:lnTo>
                    <a:pt x="69485" y="603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9309735" y="2361248"/>
              <a:ext cx="1609725" cy="720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550"/>
                </a:lnSpc>
              </a:pPr>
              <a:r>
                <a:rPr lang="zh-CN" sz="19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前三名说明：</a:t>
              </a:r>
              <a:r>
                <a:rPr lang="zh-CN" sz="19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先推高频场景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319260" y="3108960"/>
              <a:ext cx="1859280" cy="986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950"/>
                </a:lnSpc>
              </a:pP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羊奶酪、鸡胸肉条和三文鱼</a:t>
              </a: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训练小粒占据前三，说明</a:t>
              </a: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训练、互动与基础肉源</a:t>
              </a:r>
              <a:r>
                <a:rPr lang="zh-CN" sz="120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是首批渠道的主推组合。</a:t>
              </a:r>
            </a:p>
          </p:txBody>
        </p:sp>
        <p:sp>
          <p:nvSpPr>
            <p:cNvPr id="48" name="Rectangle 48"/>
            <p:cNvSpPr/>
            <p:nvPr/>
          </p:nvSpPr>
          <p:spPr>
            <a:xfrm>
              <a:off x="9334500" y="4495800"/>
              <a:ext cx="1695450" cy="323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9565754" y="4609624"/>
              <a:ext cx="123294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3 个主推款启动试销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322118" y="5152549"/>
              <a:ext cx="1634490" cy="407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排序来自网站商品月销样本，</a:t>
              </a:r>
              <a:r>
                <a:rPr lang="zh-CN" sz="97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用于首轮招商试点判断。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12470" y="6436995"/>
            <a:ext cx="10767060" cy="182880"/>
            <a:chOff x="712470" y="6436995"/>
            <a:chExt cx="10767060" cy="182880"/>
          </a:xfrm>
        </p:grpSpPr>
        <p:sp>
          <p:nvSpPr>
            <p:cNvPr id="52" name="TextBox 52"/>
            <p:cNvSpPr txBox="1"/>
            <p:nvPr/>
          </p:nvSpPr>
          <p:spPr>
            <a:xfrm>
              <a:off x="712470" y="6436995"/>
              <a:ext cx="196110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岚禾小食商品列表月销字段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06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666750" y="1562100"/>
              <a:ext cx="10858500" cy="4000500"/>
            </a:xfrm>
            <a:prstGeom prst="roundRect">
              <a:avLst>
                <a:gd name="adj" fmla="val 6190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81050" y="723900"/>
            <a:ext cx="7859077" cy="919162"/>
            <a:chOff x="781050" y="723900"/>
            <a:chExt cx="7859077" cy="919162"/>
          </a:xfrm>
        </p:grpSpPr>
        <p:sp>
          <p:nvSpPr>
            <p:cNvPr id="6" name="Rectangle 6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33450" y="866775"/>
              <a:ext cx="171585" cy="192580"/>
            </a:xfrm>
            <a:custGeom>
              <a:avLst/>
              <a:gdLst/>
              <a:ahLst/>
              <a:cxnLst/>
              <a:rect l="l" t="t" r="r" b="b"/>
              <a:pathLst>
                <a:path w="171585" h="192580">
                  <a:moveTo>
                    <a:pt x="28575" y="0"/>
                  </a:moveTo>
                  <a:cubicBezTo>
                    <a:pt x="33404" y="1"/>
                    <a:pt x="37468" y="3615"/>
                    <a:pt x="38033" y="8411"/>
                  </a:cubicBezTo>
                  <a:lnTo>
                    <a:pt x="38100" y="9525"/>
                  </a:lnTo>
                  <a:lnTo>
                    <a:pt x="38100" y="19698"/>
                  </a:lnTo>
                  <a:lnTo>
                    <a:pt x="162601" y="28604"/>
                  </a:lnTo>
                  <a:cubicBezTo>
                    <a:pt x="167685" y="28964"/>
                    <a:pt x="171585" y="33262"/>
                    <a:pt x="171450" y="38357"/>
                  </a:cubicBezTo>
                  <a:lnTo>
                    <a:pt x="171355" y="39443"/>
                  </a:lnTo>
                  <a:lnTo>
                    <a:pt x="161830" y="106118"/>
                  </a:lnTo>
                  <a:cubicBezTo>
                    <a:pt x="161220" y="110412"/>
                    <a:pt x="157786" y="113752"/>
                    <a:pt x="153476" y="114243"/>
                  </a:cubicBezTo>
                  <a:lnTo>
                    <a:pt x="152400" y="114300"/>
                  </a:lnTo>
                  <a:lnTo>
                    <a:pt x="38100" y="114300"/>
                  </a:lnTo>
                  <a:lnTo>
                    <a:pt x="38100" y="133350"/>
                  </a:lnTo>
                  <a:lnTo>
                    <a:pt x="133350" y="133350"/>
                  </a:lnTo>
                  <a:cubicBezTo>
                    <a:pt x="148913" y="133351"/>
                    <a:pt x="161614" y="145807"/>
                    <a:pt x="161918" y="161367"/>
                  </a:cubicBezTo>
                  <a:cubicBezTo>
                    <a:pt x="162222" y="176927"/>
                    <a:pt x="150017" y="189870"/>
                    <a:pt x="134466" y="190478"/>
                  </a:cubicBezTo>
                  <a:cubicBezTo>
                    <a:pt x="118914" y="191087"/>
                    <a:pt x="105736" y="179138"/>
                    <a:pt x="104823" y="163601"/>
                  </a:cubicBezTo>
                  <a:lnTo>
                    <a:pt x="104775" y="161925"/>
                  </a:lnTo>
                  <a:lnTo>
                    <a:pt x="104823" y="160249"/>
                  </a:lnTo>
                  <a:cubicBezTo>
                    <a:pt x="104985" y="157505"/>
                    <a:pt x="105527" y="154877"/>
                    <a:pt x="106404" y="152400"/>
                  </a:cubicBezTo>
                  <a:lnTo>
                    <a:pt x="55521" y="152400"/>
                  </a:lnTo>
                  <a:cubicBezTo>
                    <a:pt x="59234" y="162931"/>
                    <a:pt x="56473" y="174659"/>
                    <a:pt x="48452" y="182427"/>
                  </a:cubicBezTo>
                  <a:cubicBezTo>
                    <a:pt x="40431" y="190195"/>
                    <a:pt x="28621" y="192580"/>
                    <a:pt x="18214" y="188533"/>
                  </a:cubicBezTo>
                  <a:cubicBezTo>
                    <a:pt x="7808" y="184485"/>
                    <a:pt x="712" y="174747"/>
                    <a:pt x="48" y="163601"/>
                  </a:cubicBezTo>
                  <a:lnTo>
                    <a:pt x="0" y="161925"/>
                  </a:lnTo>
                  <a:lnTo>
                    <a:pt x="48" y="160249"/>
                  </a:lnTo>
                  <a:cubicBezTo>
                    <a:pt x="722" y="148767"/>
                    <a:pt x="8208" y="138807"/>
                    <a:pt x="19050" y="134969"/>
                  </a:cubicBezTo>
                  <a:lnTo>
                    <a:pt x="19050" y="19050"/>
                  </a:lnTo>
                  <a:lnTo>
                    <a:pt x="9525" y="19050"/>
                  </a:lnTo>
                  <a:cubicBezTo>
                    <a:pt x="4696" y="19049"/>
                    <a:pt x="632" y="15435"/>
                    <a:pt x="67" y="10639"/>
                  </a:cubicBezTo>
                  <a:lnTo>
                    <a:pt x="0" y="9525"/>
                  </a:lnTo>
                  <a:cubicBezTo>
                    <a:pt x="1" y="4696"/>
                    <a:pt x="3615" y="632"/>
                    <a:pt x="8411" y="67"/>
                  </a:cubicBezTo>
                  <a:lnTo>
                    <a:pt x="9525" y="0"/>
                  </a:lnTo>
                  <a:lnTo>
                    <a:pt x="28575" y="0"/>
                  </a:lnTo>
                  <a:close/>
                  <a:moveTo>
                    <a:pt x="28575" y="152400"/>
                  </a:moveTo>
                  <a:cubicBezTo>
                    <a:pt x="23314" y="152400"/>
                    <a:pt x="19050" y="156664"/>
                    <a:pt x="19050" y="161925"/>
                  </a:cubicBezTo>
                  <a:cubicBezTo>
                    <a:pt x="19050" y="167186"/>
                    <a:pt x="23314" y="171450"/>
                    <a:pt x="28575" y="171450"/>
                  </a:cubicBezTo>
                  <a:cubicBezTo>
                    <a:pt x="33836" y="171450"/>
                    <a:pt x="38100" y="167186"/>
                    <a:pt x="38100" y="161925"/>
                  </a:cubicBezTo>
                  <a:cubicBezTo>
                    <a:pt x="38100" y="156664"/>
                    <a:pt x="33836" y="152400"/>
                    <a:pt x="28575" y="152400"/>
                  </a:cubicBezTo>
                  <a:moveTo>
                    <a:pt x="133350" y="152400"/>
                  </a:moveTo>
                  <a:cubicBezTo>
                    <a:pt x="128089" y="152400"/>
                    <a:pt x="123825" y="156664"/>
                    <a:pt x="123825" y="161925"/>
                  </a:cubicBezTo>
                  <a:cubicBezTo>
                    <a:pt x="123825" y="167186"/>
                    <a:pt x="128089" y="171450"/>
                    <a:pt x="133350" y="171450"/>
                  </a:cubicBezTo>
                  <a:cubicBezTo>
                    <a:pt x="138611" y="171450"/>
                    <a:pt x="142875" y="167186"/>
                    <a:pt x="142875" y="161925"/>
                  </a:cubicBezTo>
                  <a:cubicBezTo>
                    <a:pt x="142875" y="156664"/>
                    <a:pt x="138611" y="152400"/>
                    <a:pt x="133350" y="1524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53515" y="820102"/>
              <a:ext cx="118811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COMMERCE LOOP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34465" y="1001078"/>
              <a:ext cx="7205662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网站已经能演示从种草到订单沉淀的完整闭环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3515" y="1429702"/>
              <a:ext cx="520731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渠道合作不只依赖线下铺货，线上页面已具备承接内容流量和订单验证的基础能力。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2500" y="1866900"/>
            <a:ext cx="10287000" cy="514350"/>
            <a:chOff x="952500" y="1866900"/>
            <a:chExt cx="10287000" cy="514350"/>
          </a:xfrm>
        </p:grpSpPr>
        <p:sp>
          <p:nvSpPr>
            <p:cNvPr id="12" name="Rectangle 12"/>
            <p:cNvSpPr/>
            <p:nvPr/>
          </p:nvSpPr>
          <p:spPr>
            <a:xfrm>
              <a:off x="952500" y="1866900"/>
              <a:ext cx="10287000" cy="5143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33284" y="2067878"/>
              <a:ext cx="4525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动作推进：浏览商品 → 筛选决策 → 加入购物车 → 结算地址 → 订单沉淀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42950" y="2724150"/>
            <a:ext cx="2000250" cy="2362200"/>
            <a:chOff x="742950" y="2724150"/>
            <a:chExt cx="2000250" cy="2362200"/>
          </a:xfrm>
        </p:grpSpPr>
        <p:sp>
          <p:nvSpPr>
            <p:cNvPr id="15" name="Rectangle 15"/>
            <p:cNvSpPr/>
            <p:nvPr/>
          </p:nvSpPr>
          <p:spPr>
            <a:xfrm>
              <a:off x="742950" y="2724150"/>
              <a:ext cx="2000250" cy="2362200"/>
            </a:xfrm>
            <a:prstGeom prst="roundRect">
              <a:avLst>
                <a:gd name="adj" fmla="val 857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742950" y="2724150"/>
              <a:ext cx="2000250" cy="590550"/>
            </a:xfrm>
            <a:custGeom>
              <a:avLst/>
              <a:gdLst/>
              <a:ahLst/>
              <a:cxnLst/>
              <a:rect l="l" t="t" r="r" b="b"/>
              <a:pathLst>
                <a:path w="2000250" h="59055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28800" y="0"/>
                  </a:lnTo>
                  <a:cubicBezTo>
                    <a:pt x="1923489" y="0"/>
                    <a:pt x="2000250" y="76761"/>
                    <a:pt x="2000250" y="171450"/>
                  </a:cubicBezTo>
                  <a:lnTo>
                    <a:pt x="200025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17" name="Rectangle 17"/>
            <p:cNvSpPr/>
            <p:nvPr/>
          </p:nvSpPr>
          <p:spPr>
            <a:xfrm>
              <a:off x="933450" y="2895600"/>
              <a:ext cx="323850" cy="323850"/>
            </a:xfrm>
            <a:prstGeom prst="roundRect">
              <a:avLst>
                <a:gd name="adj" fmla="val 3529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994452" y="2993231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01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2362200" y="2943225"/>
              <a:ext cx="193685" cy="193685"/>
            </a:xfrm>
            <a:custGeom>
              <a:avLst/>
              <a:gdLst/>
              <a:ahLst/>
              <a:cxnLst/>
              <a:rect l="l" t="t" r="r" b="b"/>
              <a:pathLst>
                <a:path w="193685" h="193685">
                  <a:moveTo>
                    <a:pt x="87363" y="0"/>
                  </a:moveTo>
                  <a:cubicBezTo>
                    <a:pt x="94941" y="2"/>
                    <a:pt x="102208" y="3013"/>
                    <a:pt x="107566" y="8372"/>
                  </a:cubicBezTo>
                  <a:lnTo>
                    <a:pt x="181004" y="81810"/>
                  </a:lnTo>
                  <a:cubicBezTo>
                    <a:pt x="193685" y="94494"/>
                    <a:pt x="193685" y="115056"/>
                    <a:pt x="181004" y="127740"/>
                  </a:cubicBezTo>
                  <a:lnTo>
                    <a:pt x="127740" y="181004"/>
                  </a:lnTo>
                  <a:cubicBezTo>
                    <a:pt x="115056" y="193685"/>
                    <a:pt x="94494" y="193685"/>
                    <a:pt x="81810" y="181004"/>
                  </a:cubicBezTo>
                  <a:lnTo>
                    <a:pt x="8372" y="107566"/>
                  </a:lnTo>
                  <a:cubicBezTo>
                    <a:pt x="3013" y="102208"/>
                    <a:pt x="2" y="94941"/>
                    <a:pt x="0" y="87363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  <a:moveTo>
                    <a:pt x="52388" y="33338"/>
                  </a:moveTo>
                  <a:cubicBezTo>
                    <a:pt x="42418" y="33334"/>
                    <a:pt x="34133" y="41018"/>
                    <a:pt x="33385" y="50959"/>
                  </a:cubicBezTo>
                  <a:lnTo>
                    <a:pt x="33338" y="52388"/>
                  </a:lnTo>
                  <a:cubicBezTo>
                    <a:pt x="33338" y="62909"/>
                    <a:pt x="41866" y="71438"/>
                    <a:pt x="52388" y="71438"/>
                  </a:cubicBezTo>
                  <a:cubicBezTo>
                    <a:pt x="62909" y="71438"/>
                    <a:pt x="71438" y="62909"/>
                    <a:pt x="71438" y="52388"/>
                  </a:cubicBezTo>
                  <a:cubicBezTo>
                    <a:pt x="71438" y="41866"/>
                    <a:pt x="62909" y="33338"/>
                    <a:pt x="52388" y="333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931545" y="355568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商品展示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39165" y="3963352"/>
              <a:ext cx="136017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热销榜、详情页、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产品标签把卖点前置。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952500" y="4533900"/>
              <a:ext cx="1466850" cy="3238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95733" y="4647724"/>
              <a:ext cx="9803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输出：产品标签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914650" y="2724150"/>
            <a:ext cx="2000250" cy="2362200"/>
            <a:chOff x="2914650" y="2724150"/>
            <a:chExt cx="2000250" cy="2362200"/>
          </a:xfrm>
        </p:grpSpPr>
        <p:sp>
          <p:nvSpPr>
            <p:cNvPr id="25" name="Rectangle 25"/>
            <p:cNvSpPr/>
            <p:nvPr/>
          </p:nvSpPr>
          <p:spPr>
            <a:xfrm>
              <a:off x="2914650" y="2724150"/>
              <a:ext cx="2000250" cy="2362200"/>
            </a:xfrm>
            <a:prstGeom prst="roundRect">
              <a:avLst>
                <a:gd name="adj" fmla="val 857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2914650" y="2724150"/>
              <a:ext cx="2000250" cy="590550"/>
            </a:xfrm>
            <a:custGeom>
              <a:avLst/>
              <a:gdLst/>
              <a:ahLst/>
              <a:cxnLst/>
              <a:rect l="l" t="t" r="r" b="b"/>
              <a:pathLst>
                <a:path w="2000250" h="59055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28800" y="0"/>
                  </a:lnTo>
                  <a:cubicBezTo>
                    <a:pt x="1923489" y="0"/>
                    <a:pt x="2000250" y="76761"/>
                    <a:pt x="2000250" y="171450"/>
                  </a:cubicBezTo>
                  <a:lnTo>
                    <a:pt x="200025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3105150" y="2895600"/>
              <a:ext cx="323850" cy="323850"/>
            </a:xfrm>
            <a:prstGeom prst="roundRect">
              <a:avLst>
                <a:gd name="adj" fmla="val 3529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3166152" y="2993231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708A74"/>
                  </a:solidFill>
                  <a:latin typeface="Arial"/>
                  <a:ea typeface="Microsoft YaHei"/>
                  <a:cs typeface="Arial"/>
                </a:rPr>
                <a:t>02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4530595" y="2952748"/>
              <a:ext cx="197110" cy="171452"/>
              <a:chOff x="4530595" y="2952748"/>
              <a:chExt cx="197110" cy="17145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559589" y="3019425"/>
                <a:ext cx="139094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39094" h="104775">
                    <a:moveTo>
                      <a:pt x="69561" y="0"/>
                    </a:moveTo>
                    <a:cubicBezTo>
                      <a:pt x="56988" y="0"/>
                      <a:pt x="50673" y="4010"/>
                      <a:pt x="41643" y="18326"/>
                    </a:cubicBezTo>
                    <a:lnTo>
                      <a:pt x="39319" y="22117"/>
                    </a:lnTo>
                    <a:lnTo>
                      <a:pt x="35557" y="28670"/>
                    </a:lnTo>
                    <a:cubicBezTo>
                      <a:pt x="35107" y="29475"/>
                      <a:pt x="34659" y="30282"/>
                      <a:pt x="34214" y="31090"/>
                    </a:cubicBezTo>
                    <a:cubicBezTo>
                      <a:pt x="31928" y="35223"/>
                      <a:pt x="28775" y="38262"/>
                      <a:pt x="23365" y="41967"/>
                    </a:cubicBezTo>
                    <a:lnTo>
                      <a:pt x="18126" y="45444"/>
                    </a:lnTo>
                    <a:cubicBezTo>
                      <a:pt x="9173" y="51416"/>
                      <a:pt x="4486" y="56093"/>
                      <a:pt x="1867" y="64065"/>
                    </a:cubicBezTo>
                    <a:cubicBezTo>
                      <a:pt x="686" y="67285"/>
                      <a:pt x="0" y="72190"/>
                      <a:pt x="29" y="76257"/>
                    </a:cubicBezTo>
                    <a:cubicBezTo>
                      <a:pt x="29" y="92326"/>
                      <a:pt x="11440" y="104775"/>
                      <a:pt x="26699" y="104775"/>
                    </a:cubicBezTo>
                    <a:lnTo>
                      <a:pt x="29004" y="104718"/>
                    </a:lnTo>
                    <a:cubicBezTo>
                      <a:pt x="30137" y="104661"/>
                      <a:pt x="31232" y="104556"/>
                      <a:pt x="32375" y="104394"/>
                    </a:cubicBezTo>
                    <a:lnTo>
                      <a:pt x="34738" y="103984"/>
                    </a:lnTo>
                    <a:lnTo>
                      <a:pt x="35995" y="103718"/>
                    </a:lnTo>
                    <a:lnTo>
                      <a:pt x="38767" y="103022"/>
                    </a:lnTo>
                    <a:lnTo>
                      <a:pt x="40310" y="102594"/>
                    </a:lnTo>
                    <a:lnTo>
                      <a:pt x="45739" y="100975"/>
                    </a:lnTo>
                    <a:lnTo>
                      <a:pt x="53007" y="98660"/>
                    </a:lnTo>
                    <a:lnTo>
                      <a:pt x="57340" y="97365"/>
                    </a:lnTo>
                    <a:cubicBezTo>
                      <a:pt x="62389" y="95936"/>
                      <a:pt x="66294" y="95250"/>
                      <a:pt x="69561" y="95250"/>
                    </a:cubicBezTo>
                    <a:cubicBezTo>
                      <a:pt x="72838" y="95250"/>
                      <a:pt x="76733" y="95945"/>
                      <a:pt x="81782" y="97365"/>
                    </a:cubicBezTo>
                    <a:lnTo>
                      <a:pt x="86116" y="98660"/>
                    </a:lnTo>
                    <a:lnTo>
                      <a:pt x="93393" y="100965"/>
                    </a:lnTo>
                    <a:lnTo>
                      <a:pt x="98812" y="102594"/>
                    </a:lnTo>
                    <a:lnTo>
                      <a:pt x="101784" y="103394"/>
                    </a:lnTo>
                    <a:cubicBezTo>
                      <a:pt x="102708" y="103622"/>
                      <a:pt x="103565" y="103822"/>
                      <a:pt x="104384" y="103984"/>
                    </a:cubicBezTo>
                    <a:lnTo>
                      <a:pt x="106747" y="104394"/>
                    </a:lnTo>
                    <a:cubicBezTo>
                      <a:pt x="107890" y="104556"/>
                      <a:pt x="108985" y="104661"/>
                      <a:pt x="110119" y="104718"/>
                    </a:cubicBezTo>
                    <a:lnTo>
                      <a:pt x="112424" y="104775"/>
                    </a:lnTo>
                    <a:cubicBezTo>
                      <a:pt x="127683" y="104775"/>
                      <a:pt x="139094" y="92326"/>
                      <a:pt x="139094" y="76200"/>
                    </a:cubicBezTo>
                    <a:cubicBezTo>
                      <a:pt x="139094" y="72133"/>
                      <a:pt x="138398" y="67256"/>
                      <a:pt x="137122" y="63760"/>
                    </a:cubicBezTo>
                    <a:cubicBezTo>
                      <a:pt x="134874" y="56864"/>
                      <a:pt x="130673" y="52111"/>
                      <a:pt x="123025" y="46330"/>
                    </a:cubicBezTo>
                    <a:lnTo>
                      <a:pt x="120577" y="44520"/>
                    </a:lnTo>
                    <a:lnTo>
                      <a:pt x="115548" y="40900"/>
                    </a:lnTo>
                    <a:cubicBezTo>
                      <a:pt x="109433" y="36424"/>
                      <a:pt x="105994" y="33033"/>
                      <a:pt x="103613" y="28727"/>
                    </a:cubicBezTo>
                    <a:lnTo>
                      <a:pt x="101041" y="24108"/>
                    </a:lnTo>
                    <a:lnTo>
                      <a:pt x="98641" y="19993"/>
                    </a:lnTo>
                    <a:cubicBezTo>
                      <a:pt x="89011" y="3839"/>
                      <a:pt x="83229" y="0"/>
                      <a:pt x="69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4668698" y="2990849"/>
                <a:ext cx="59007" cy="66676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676">
                    <a:moveTo>
                      <a:pt x="34557" y="1"/>
                    </a:moveTo>
                    <a:lnTo>
                      <a:pt x="34271" y="1"/>
                    </a:lnTo>
                    <a:cubicBezTo>
                      <a:pt x="22660" y="191"/>
                      <a:pt x="11887" y="10154"/>
                      <a:pt x="6572" y="23851"/>
                    </a:cubicBezTo>
                    <a:cubicBezTo>
                      <a:pt x="0" y="40758"/>
                      <a:pt x="3258" y="59284"/>
                      <a:pt x="16812" y="65123"/>
                    </a:cubicBezTo>
                    <a:cubicBezTo>
                      <a:pt x="19250" y="66161"/>
                      <a:pt x="21831" y="66676"/>
                      <a:pt x="24441" y="66676"/>
                    </a:cubicBezTo>
                    <a:cubicBezTo>
                      <a:pt x="36166" y="66676"/>
                      <a:pt x="47111" y="56646"/>
                      <a:pt x="52473" y="42825"/>
                    </a:cubicBezTo>
                    <a:cubicBezTo>
                      <a:pt x="59007" y="25928"/>
                      <a:pt x="55712" y="7392"/>
                      <a:pt x="42224" y="1563"/>
                    </a:cubicBezTo>
                    <a:cubicBezTo>
                      <a:pt x="39803" y="531"/>
                      <a:pt x="37198" y="0"/>
                      <a:pt x="34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4574524" y="2952750"/>
                <a:ext cx="5685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6855" h="66675">
                    <a:moveTo>
                      <a:pt x="26289" y="0"/>
                    </a:moveTo>
                    <a:cubicBezTo>
                      <a:pt x="25222" y="0"/>
                      <a:pt x="24527" y="19"/>
                      <a:pt x="23717" y="143"/>
                    </a:cubicBezTo>
                    <a:lnTo>
                      <a:pt x="22831" y="295"/>
                    </a:lnTo>
                    <a:cubicBezTo>
                      <a:pt x="8239" y="2257"/>
                      <a:pt x="0" y="19240"/>
                      <a:pt x="2753" y="37014"/>
                    </a:cubicBezTo>
                    <a:cubicBezTo>
                      <a:pt x="5344" y="53445"/>
                      <a:pt x="16678" y="66675"/>
                      <a:pt x="30566" y="66675"/>
                    </a:cubicBezTo>
                    <a:lnTo>
                      <a:pt x="32347" y="66627"/>
                    </a:lnTo>
                    <a:cubicBezTo>
                      <a:pt x="32615" y="66605"/>
                      <a:pt x="32881" y="66573"/>
                      <a:pt x="33147" y="66532"/>
                    </a:cubicBezTo>
                    <a:lnTo>
                      <a:pt x="34023" y="66380"/>
                    </a:lnTo>
                    <a:cubicBezTo>
                      <a:pt x="48625" y="64418"/>
                      <a:pt x="56855" y="47435"/>
                      <a:pt x="54102" y="29661"/>
                    </a:cubicBezTo>
                    <a:cubicBezTo>
                      <a:pt x="51530" y="13211"/>
                      <a:pt x="40196" y="0"/>
                      <a:pt x="26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626921" y="2952748"/>
                <a:ext cx="56845" cy="66677"/>
              </a:xfrm>
              <a:custGeom>
                <a:avLst/>
                <a:gdLst/>
                <a:ahLst/>
                <a:cxnLst/>
                <a:rect l="l" t="t" r="r" b="b"/>
                <a:pathLst>
                  <a:path w="56845" h="66677">
                    <a:moveTo>
                      <a:pt x="30537" y="2"/>
                    </a:moveTo>
                    <a:cubicBezTo>
                      <a:pt x="16640" y="2"/>
                      <a:pt x="5324" y="13223"/>
                      <a:pt x="2762" y="29654"/>
                    </a:cubicBezTo>
                    <a:cubicBezTo>
                      <a:pt x="0" y="47437"/>
                      <a:pt x="8230" y="64420"/>
                      <a:pt x="23470" y="66487"/>
                    </a:cubicBezTo>
                    <a:cubicBezTo>
                      <a:pt x="24451" y="66611"/>
                      <a:pt x="25375" y="66677"/>
                      <a:pt x="26289" y="66677"/>
                    </a:cubicBezTo>
                    <a:cubicBezTo>
                      <a:pt x="39529" y="66677"/>
                      <a:pt x="50511" y="54628"/>
                      <a:pt x="53692" y="39217"/>
                    </a:cubicBezTo>
                    <a:lnTo>
                      <a:pt x="54083" y="37026"/>
                    </a:lnTo>
                    <a:cubicBezTo>
                      <a:pt x="56845" y="19243"/>
                      <a:pt x="48616" y="2260"/>
                      <a:pt x="33376" y="193"/>
                    </a:cubicBezTo>
                    <a:cubicBezTo>
                      <a:pt x="32435" y="64"/>
                      <a:pt x="31487" y="0"/>
                      <a:pt x="3053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4530595" y="2990850"/>
                <a:ext cx="58998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8998" h="66675">
                    <a:moveTo>
                      <a:pt x="24422" y="0"/>
                    </a:moveTo>
                    <a:cubicBezTo>
                      <a:pt x="21812" y="0"/>
                      <a:pt x="19240" y="514"/>
                      <a:pt x="16831" y="1534"/>
                    </a:cubicBezTo>
                    <a:cubicBezTo>
                      <a:pt x="3248" y="7391"/>
                      <a:pt x="0" y="25937"/>
                      <a:pt x="6563" y="42824"/>
                    </a:cubicBezTo>
                    <a:cubicBezTo>
                      <a:pt x="11925" y="56645"/>
                      <a:pt x="22850" y="66675"/>
                      <a:pt x="34576" y="66675"/>
                    </a:cubicBezTo>
                    <a:cubicBezTo>
                      <a:pt x="37186" y="66675"/>
                      <a:pt x="39757" y="66161"/>
                      <a:pt x="42167" y="65141"/>
                    </a:cubicBezTo>
                    <a:cubicBezTo>
                      <a:pt x="55750" y="59284"/>
                      <a:pt x="58998" y="40738"/>
                      <a:pt x="52435" y="23851"/>
                    </a:cubicBezTo>
                    <a:cubicBezTo>
                      <a:pt x="47073" y="10030"/>
                      <a:pt x="36147" y="0"/>
                      <a:pt x="24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3103245" y="355568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筛选决策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110865" y="3963352"/>
              <a:ext cx="122682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宠物分类和食品分类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帮助家长缩短选择。</a:t>
              </a:r>
            </a:p>
          </p:txBody>
        </p:sp>
        <p:sp>
          <p:nvSpPr>
            <p:cNvPr id="37" name="Rectangle 37"/>
            <p:cNvSpPr/>
            <p:nvPr/>
          </p:nvSpPr>
          <p:spPr>
            <a:xfrm>
              <a:off x="3124200" y="4533900"/>
              <a:ext cx="1466850" cy="3238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3367433" y="4647724"/>
              <a:ext cx="9803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输出：分类路径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086350" y="2724150"/>
            <a:ext cx="2000250" cy="2362200"/>
            <a:chOff x="5086350" y="2724150"/>
            <a:chExt cx="2000250" cy="2362200"/>
          </a:xfrm>
        </p:grpSpPr>
        <p:sp>
          <p:nvSpPr>
            <p:cNvPr id="40" name="Rectangle 40"/>
            <p:cNvSpPr/>
            <p:nvPr/>
          </p:nvSpPr>
          <p:spPr>
            <a:xfrm>
              <a:off x="5086350" y="2724150"/>
              <a:ext cx="2000250" cy="2362200"/>
            </a:xfrm>
            <a:prstGeom prst="roundRect">
              <a:avLst>
                <a:gd name="adj" fmla="val 857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5086350" y="2724150"/>
              <a:ext cx="2000250" cy="590550"/>
            </a:xfrm>
            <a:custGeom>
              <a:avLst/>
              <a:gdLst/>
              <a:ahLst/>
              <a:cxnLst/>
              <a:rect l="l" t="t" r="r" b="b"/>
              <a:pathLst>
                <a:path w="2000250" h="59055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28800" y="0"/>
                  </a:lnTo>
                  <a:cubicBezTo>
                    <a:pt x="1923489" y="0"/>
                    <a:pt x="2000250" y="76761"/>
                    <a:pt x="2000250" y="171450"/>
                  </a:cubicBezTo>
                  <a:lnTo>
                    <a:pt x="200025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42" name="Rectangle 42"/>
            <p:cNvSpPr/>
            <p:nvPr/>
          </p:nvSpPr>
          <p:spPr>
            <a:xfrm>
              <a:off x="5276850" y="2895600"/>
              <a:ext cx="323850" cy="323850"/>
            </a:xfrm>
            <a:prstGeom prst="roundRect">
              <a:avLst>
                <a:gd name="adj" fmla="val 3529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5337852" y="2993231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03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6715125" y="2943225"/>
              <a:ext cx="171585" cy="192580"/>
            </a:xfrm>
            <a:custGeom>
              <a:avLst/>
              <a:gdLst/>
              <a:ahLst/>
              <a:cxnLst/>
              <a:rect l="l" t="t" r="r" b="b"/>
              <a:pathLst>
                <a:path w="171585" h="192580">
                  <a:moveTo>
                    <a:pt x="28575" y="0"/>
                  </a:moveTo>
                  <a:cubicBezTo>
                    <a:pt x="33404" y="1"/>
                    <a:pt x="37468" y="3615"/>
                    <a:pt x="38033" y="8411"/>
                  </a:cubicBezTo>
                  <a:lnTo>
                    <a:pt x="38100" y="9525"/>
                  </a:lnTo>
                  <a:lnTo>
                    <a:pt x="38100" y="19698"/>
                  </a:lnTo>
                  <a:lnTo>
                    <a:pt x="162601" y="28604"/>
                  </a:lnTo>
                  <a:cubicBezTo>
                    <a:pt x="167685" y="28964"/>
                    <a:pt x="171585" y="33262"/>
                    <a:pt x="171450" y="38357"/>
                  </a:cubicBezTo>
                  <a:lnTo>
                    <a:pt x="171355" y="39443"/>
                  </a:lnTo>
                  <a:lnTo>
                    <a:pt x="161830" y="106118"/>
                  </a:lnTo>
                  <a:cubicBezTo>
                    <a:pt x="161220" y="110412"/>
                    <a:pt x="157786" y="113752"/>
                    <a:pt x="153476" y="114243"/>
                  </a:cubicBezTo>
                  <a:lnTo>
                    <a:pt x="152400" y="114300"/>
                  </a:lnTo>
                  <a:lnTo>
                    <a:pt x="38100" y="114300"/>
                  </a:lnTo>
                  <a:lnTo>
                    <a:pt x="38100" y="133350"/>
                  </a:lnTo>
                  <a:lnTo>
                    <a:pt x="133350" y="133350"/>
                  </a:lnTo>
                  <a:cubicBezTo>
                    <a:pt x="148913" y="133351"/>
                    <a:pt x="161614" y="145807"/>
                    <a:pt x="161918" y="161367"/>
                  </a:cubicBezTo>
                  <a:cubicBezTo>
                    <a:pt x="162222" y="176927"/>
                    <a:pt x="150017" y="189870"/>
                    <a:pt x="134466" y="190478"/>
                  </a:cubicBezTo>
                  <a:cubicBezTo>
                    <a:pt x="118914" y="191087"/>
                    <a:pt x="105736" y="179138"/>
                    <a:pt x="104823" y="163601"/>
                  </a:cubicBezTo>
                  <a:lnTo>
                    <a:pt x="104775" y="161925"/>
                  </a:lnTo>
                  <a:lnTo>
                    <a:pt x="104823" y="160249"/>
                  </a:lnTo>
                  <a:cubicBezTo>
                    <a:pt x="104985" y="157505"/>
                    <a:pt x="105527" y="154876"/>
                    <a:pt x="106404" y="152400"/>
                  </a:cubicBezTo>
                  <a:lnTo>
                    <a:pt x="55521" y="152400"/>
                  </a:lnTo>
                  <a:cubicBezTo>
                    <a:pt x="59234" y="162931"/>
                    <a:pt x="56473" y="174659"/>
                    <a:pt x="48452" y="182427"/>
                  </a:cubicBezTo>
                  <a:cubicBezTo>
                    <a:pt x="40431" y="190195"/>
                    <a:pt x="28621" y="192580"/>
                    <a:pt x="18214" y="188533"/>
                  </a:cubicBezTo>
                  <a:cubicBezTo>
                    <a:pt x="7808" y="184485"/>
                    <a:pt x="712" y="174747"/>
                    <a:pt x="48" y="163601"/>
                  </a:cubicBezTo>
                  <a:lnTo>
                    <a:pt x="0" y="161925"/>
                  </a:lnTo>
                  <a:lnTo>
                    <a:pt x="48" y="160249"/>
                  </a:lnTo>
                  <a:cubicBezTo>
                    <a:pt x="722" y="148767"/>
                    <a:pt x="8208" y="138807"/>
                    <a:pt x="19050" y="134969"/>
                  </a:cubicBezTo>
                  <a:lnTo>
                    <a:pt x="19050" y="19050"/>
                  </a:lnTo>
                  <a:lnTo>
                    <a:pt x="9525" y="19050"/>
                  </a:lnTo>
                  <a:cubicBezTo>
                    <a:pt x="4696" y="19049"/>
                    <a:pt x="632" y="15435"/>
                    <a:pt x="67" y="10639"/>
                  </a:cubicBezTo>
                  <a:lnTo>
                    <a:pt x="0" y="9525"/>
                  </a:lnTo>
                  <a:cubicBezTo>
                    <a:pt x="1" y="4696"/>
                    <a:pt x="3615" y="632"/>
                    <a:pt x="8411" y="67"/>
                  </a:cubicBezTo>
                  <a:lnTo>
                    <a:pt x="9525" y="0"/>
                  </a:lnTo>
                  <a:lnTo>
                    <a:pt x="28575" y="0"/>
                  </a:lnTo>
                  <a:close/>
                  <a:moveTo>
                    <a:pt x="28575" y="152400"/>
                  </a:moveTo>
                  <a:cubicBezTo>
                    <a:pt x="23314" y="152400"/>
                    <a:pt x="19050" y="156664"/>
                    <a:pt x="19050" y="161925"/>
                  </a:cubicBezTo>
                  <a:cubicBezTo>
                    <a:pt x="19050" y="167186"/>
                    <a:pt x="23314" y="171450"/>
                    <a:pt x="28575" y="171450"/>
                  </a:cubicBezTo>
                  <a:cubicBezTo>
                    <a:pt x="33836" y="171450"/>
                    <a:pt x="38100" y="167186"/>
                    <a:pt x="38100" y="161925"/>
                  </a:cubicBezTo>
                  <a:cubicBezTo>
                    <a:pt x="38100" y="156664"/>
                    <a:pt x="33836" y="152400"/>
                    <a:pt x="28575" y="152400"/>
                  </a:cubicBezTo>
                  <a:moveTo>
                    <a:pt x="133350" y="152400"/>
                  </a:moveTo>
                  <a:cubicBezTo>
                    <a:pt x="128089" y="152400"/>
                    <a:pt x="123825" y="156664"/>
                    <a:pt x="123825" y="161925"/>
                  </a:cubicBezTo>
                  <a:cubicBezTo>
                    <a:pt x="123825" y="167186"/>
                    <a:pt x="128089" y="171450"/>
                    <a:pt x="133350" y="171450"/>
                  </a:cubicBezTo>
                  <a:cubicBezTo>
                    <a:pt x="138611" y="171450"/>
                    <a:pt x="142875" y="167186"/>
                    <a:pt x="142875" y="161925"/>
                  </a:cubicBezTo>
                  <a:cubicBezTo>
                    <a:pt x="142875" y="156664"/>
                    <a:pt x="138611" y="152400"/>
                    <a:pt x="133350" y="1524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274945" y="3555682"/>
              <a:ext cx="73499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购物车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282565" y="3963352"/>
              <a:ext cx="122682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数量、合计和组合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让试销结果可统计。</a:t>
              </a: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5295900" y="4533900"/>
              <a:ext cx="1466850" cy="3238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5539133" y="4647724"/>
              <a:ext cx="9803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输出：商品组合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258050" y="2724150"/>
            <a:ext cx="2000250" cy="2362200"/>
            <a:chOff x="7258050" y="2724150"/>
            <a:chExt cx="2000250" cy="2362200"/>
          </a:xfrm>
        </p:grpSpPr>
        <p:sp>
          <p:nvSpPr>
            <p:cNvPr id="50" name="Rectangle 50"/>
            <p:cNvSpPr/>
            <p:nvPr/>
          </p:nvSpPr>
          <p:spPr>
            <a:xfrm>
              <a:off x="7258050" y="2724150"/>
              <a:ext cx="2000250" cy="2362200"/>
            </a:xfrm>
            <a:prstGeom prst="roundRect">
              <a:avLst>
                <a:gd name="adj" fmla="val 857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51" name="Freeform 51"/>
            <p:cNvSpPr/>
            <p:nvPr/>
          </p:nvSpPr>
          <p:spPr>
            <a:xfrm>
              <a:off x="7258050" y="2724150"/>
              <a:ext cx="2000250" cy="590550"/>
            </a:xfrm>
            <a:custGeom>
              <a:avLst/>
              <a:gdLst/>
              <a:ahLst/>
              <a:cxnLst/>
              <a:rect l="l" t="t" r="r" b="b"/>
              <a:pathLst>
                <a:path w="2000250" h="59055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28800" y="0"/>
                  </a:lnTo>
                  <a:cubicBezTo>
                    <a:pt x="1923489" y="0"/>
                    <a:pt x="2000250" y="76761"/>
                    <a:pt x="2000250" y="171450"/>
                  </a:cubicBezTo>
                  <a:lnTo>
                    <a:pt x="200025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B45868"/>
            </a:solidFill>
            <a:ln>
              <a:noFill/>
            </a:ln>
          </p:spPr>
        </p:sp>
        <p:sp>
          <p:nvSpPr>
            <p:cNvPr id="52" name="Rectangle 52"/>
            <p:cNvSpPr/>
            <p:nvPr/>
          </p:nvSpPr>
          <p:spPr>
            <a:xfrm>
              <a:off x="7448550" y="2895600"/>
              <a:ext cx="323850" cy="323850"/>
            </a:xfrm>
            <a:prstGeom prst="roundRect">
              <a:avLst>
                <a:gd name="adj" fmla="val 3529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7509552" y="2993231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04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8896348" y="2943225"/>
              <a:ext cx="152404" cy="190500"/>
            </a:xfrm>
            <a:custGeom>
              <a:avLst/>
              <a:gdLst/>
              <a:ahLst/>
              <a:cxnLst/>
              <a:rect l="l" t="t" r="r" b="b"/>
              <a:pathLst>
                <a:path w="152404" h="190500">
                  <a:moveTo>
                    <a:pt x="133324" y="20669"/>
                  </a:moveTo>
                  <a:cubicBezTo>
                    <a:pt x="144757" y="24698"/>
                    <a:pt x="152404" y="35502"/>
                    <a:pt x="152402" y="47625"/>
                  </a:cubicBezTo>
                  <a:lnTo>
                    <a:pt x="152402" y="161925"/>
                  </a:lnTo>
                  <a:cubicBezTo>
                    <a:pt x="152402" y="177707"/>
                    <a:pt x="139609" y="190500"/>
                    <a:pt x="123827" y="190500"/>
                  </a:cubicBezTo>
                  <a:lnTo>
                    <a:pt x="28577" y="190500"/>
                  </a:lnTo>
                  <a:cubicBezTo>
                    <a:pt x="12796" y="190500"/>
                    <a:pt x="2" y="177707"/>
                    <a:pt x="2" y="161925"/>
                  </a:cubicBezTo>
                  <a:lnTo>
                    <a:pt x="2" y="47625"/>
                  </a:lnTo>
                  <a:cubicBezTo>
                    <a:pt x="0" y="35502"/>
                    <a:pt x="7647" y="24698"/>
                    <a:pt x="19081" y="20669"/>
                  </a:cubicBezTo>
                  <a:cubicBezTo>
                    <a:pt x="19948" y="41065"/>
                    <a:pt x="36738" y="57153"/>
                    <a:pt x="57152" y="57150"/>
                  </a:cubicBezTo>
                  <a:lnTo>
                    <a:pt x="95252" y="57150"/>
                  </a:lnTo>
                  <a:cubicBezTo>
                    <a:pt x="114809" y="57152"/>
                    <a:pt x="131191" y="42346"/>
                    <a:pt x="133162" y="22889"/>
                  </a:cubicBezTo>
                  <a:close/>
                  <a:moveTo>
                    <a:pt x="98043" y="88516"/>
                  </a:moveTo>
                  <a:lnTo>
                    <a:pt x="66677" y="119872"/>
                  </a:lnTo>
                  <a:lnTo>
                    <a:pt x="54361" y="107566"/>
                  </a:lnTo>
                  <a:cubicBezTo>
                    <a:pt x="51970" y="105090"/>
                    <a:pt x="48428" y="104097"/>
                    <a:pt x="45098" y="104968"/>
                  </a:cubicBezTo>
                  <a:cubicBezTo>
                    <a:pt x="41768" y="105840"/>
                    <a:pt x="39167" y="108441"/>
                    <a:pt x="38295" y="111771"/>
                  </a:cubicBezTo>
                  <a:cubicBezTo>
                    <a:pt x="37424" y="115101"/>
                    <a:pt x="38417" y="118643"/>
                    <a:pt x="40893" y="121034"/>
                  </a:cubicBezTo>
                  <a:lnTo>
                    <a:pt x="59943" y="140084"/>
                  </a:lnTo>
                  <a:cubicBezTo>
                    <a:pt x="63662" y="143803"/>
                    <a:pt x="69692" y="143803"/>
                    <a:pt x="73411" y="140084"/>
                  </a:cubicBezTo>
                  <a:lnTo>
                    <a:pt x="111511" y="101984"/>
                  </a:lnTo>
                  <a:cubicBezTo>
                    <a:pt x="115121" y="98247"/>
                    <a:pt x="115069" y="92306"/>
                    <a:pt x="111395" y="88632"/>
                  </a:cubicBezTo>
                  <a:cubicBezTo>
                    <a:pt x="107721" y="84958"/>
                    <a:pt x="101780" y="84906"/>
                    <a:pt x="98043" y="88516"/>
                  </a:cubicBezTo>
                  <a:moveTo>
                    <a:pt x="95252" y="0"/>
                  </a:moveTo>
                  <a:cubicBezTo>
                    <a:pt x="105773" y="0"/>
                    <a:pt x="114302" y="8529"/>
                    <a:pt x="114302" y="19050"/>
                  </a:cubicBezTo>
                  <a:cubicBezTo>
                    <a:pt x="114302" y="29571"/>
                    <a:pt x="105773" y="38100"/>
                    <a:pt x="95252" y="38100"/>
                  </a:cubicBezTo>
                  <a:lnTo>
                    <a:pt x="57152" y="38100"/>
                  </a:lnTo>
                  <a:cubicBezTo>
                    <a:pt x="46631" y="38100"/>
                    <a:pt x="38102" y="29571"/>
                    <a:pt x="38102" y="19050"/>
                  </a:cubicBezTo>
                  <a:cubicBezTo>
                    <a:pt x="38102" y="8529"/>
                    <a:pt x="46631" y="0"/>
                    <a:pt x="57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7446645" y="355568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结算地址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454265" y="3963352"/>
              <a:ext cx="136017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会员地址簿和默认地址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支撑重复下单。</a:t>
              </a:r>
            </a:p>
          </p:txBody>
        </p:sp>
        <p:sp>
          <p:nvSpPr>
            <p:cNvPr id="57" name="Rectangle 57"/>
            <p:cNvSpPr/>
            <p:nvPr/>
          </p:nvSpPr>
          <p:spPr>
            <a:xfrm>
              <a:off x="7467600" y="4533900"/>
              <a:ext cx="1466850" cy="3238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7710833" y="4647724"/>
              <a:ext cx="9803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输出：会员资产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9429750" y="2724150"/>
            <a:ext cx="2000250" cy="2362200"/>
            <a:chOff x="9429750" y="2724150"/>
            <a:chExt cx="2000250" cy="2362200"/>
          </a:xfrm>
        </p:grpSpPr>
        <p:sp>
          <p:nvSpPr>
            <p:cNvPr id="60" name="Rectangle 60"/>
            <p:cNvSpPr/>
            <p:nvPr/>
          </p:nvSpPr>
          <p:spPr>
            <a:xfrm>
              <a:off x="9429750" y="2724150"/>
              <a:ext cx="2000250" cy="2362200"/>
            </a:xfrm>
            <a:prstGeom prst="roundRect">
              <a:avLst>
                <a:gd name="adj" fmla="val 857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</p:spPr>
        </p:sp>
        <p:sp>
          <p:nvSpPr>
            <p:cNvPr id="61" name="Freeform 61"/>
            <p:cNvSpPr/>
            <p:nvPr/>
          </p:nvSpPr>
          <p:spPr>
            <a:xfrm>
              <a:off x="9429750" y="2724150"/>
              <a:ext cx="2000250" cy="590550"/>
            </a:xfrm>
            <a:custGeom>
              <a:avLst/>
              <a:gdLst/>
              <a:ahLst/>
              <a:cxnLst/>
              <a:rect l="l" t="t" r="r" b="b"/>
              <a:pathLst>
                <a:path w="2000250" h="59055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28800" y="0"/>
                  </a:lnTo>
                  <a:cubicBezTo>
                    <a:pt x="1923489" y="0"/>
                    <a:pt x="2000250" y="76761"/>
                    <a:pt x="2000250" y="171450"/>
                  </a:cubicBezTo>
                  <a:lnTo>
                    <a:pt x="200025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62" name="Rectangle 62"/>
            <p:cNvSpPr/>
            <p:nvPr/>
          </p:nvSpPr>
          <p:spPr>
            <a:xfrm>
              <a:off x="9620250" y="2895600"/>
              <a:ext cx="323850" cy="323850"/>
            </a:xfrm>
            <a:prstGeom prst="roundRect">
              <a:avLst>
                <a:gd name="adj" fmla="val 35294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9681252" y="2993231"/>
              <a:ext cx="2018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05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11040966" y="2952310"/>
              <a:ext cx="206567" cy="171890"/>
            </a:xfrm>
            <a:custGeom>
              <a:avLst/>
              <a:gdLst/>
              <a:ahLst/>
              <a:cxnLst/>
              <a:rect l="l" t="t" r="r" b="b"/>
              <a:pathLst>
                <a:path w="206567" h="171890">
                  <a:moveTo>
                    <a:pt x="103284" y="2"/>
                  </a:moveTo>
                  <a:cubicBezTo>
                    <a:pt x="143793" y="0"/>
                    <a:pt x="179872" y="25620"/>
                    <a:pt x="193220" y="63868"/>
                  </a:cubicBezTo>
                  <a:cubicBezTo>
                    <a:pt x="206567" y="102115"/>
                    <a:pt x="194263" y="144620"/>
                    <a:pt x="162548" y="169823"/>
                  </a:cubicBezTo>
                  <a:cubicBezTo>
                    <a:pt x="160863" y="171162"/>
                    <a:pt x="158775" y="171890"/>
                    <a:pt x="156624" y="171890"/>
                  </a:cubicBezTo>
                  <a:lnTo>
                    <a:pt x="49944" y="171890"/>
                  </a:lnTo>
                  <a:cubicBezTo>
                    <a:pt x="47792" y="171890"/>
                    <a:pt x="45704" y="171162"/>
                    <a:pt x="44019" y="169823"/>
                  </a:cubicBezTo>
                  <a:cubicBezTo>
                    <a:pt x="12304" y="144620"/>
                    <a:pt x="0" y="102115"/>
                    <a:pt x="13348" y="63868"/>
                  </a:cubicBezTo>
                  <a:cubicBezTo>
                    <a:pt x="26695" y="25620"/>
                    <a:pt x="62774" y="0"/>
                    <a:pt x="103284" y="2"/>
                  </a:cubicBezTo>
                  <a:moveTo>
                    <a:pt x="143355" y="55619"/>
                  </a:moveTo>
                  <a:cubicBezTo>
                    <a:pt x="139636" y="51900"/>
                    <a:pt x="133606" y="51900"/>
                    <a:pt x="129887" y="55619"/>
                  </a:cubicBezTo>
                  <a:lnTo>
                    <a:pt x="108208" y="77278"/>
                  </a:lnTo>
                  <a:cubicBezTo>
                    <a:pt x="102677" y="75808"/>
                    <a:pt x="96778" y="76898"/>
                    <a:pt x="92138" y="80248"/>
                  </a:cubicBezTo>
                  <a:cubicBezTo>
                    <a:pt x="87498" y="83598"/>
                    <a:pt x="84607" y="88854"/>
                    <a:pt x="84262" y="94566"/>
                  </a:cubicBezTo>
                  <a:lnTo>
                    <a:pt x="84234" y="95690"/>
                  </a:lnTo>
                  <a:cubicBezTo>
                    <a:pt x="84247" y="103084"/>
                    <a:pt x="88538" y="109803"/>
                    <a:pt x="95241" y="112924"/>
                  </a:cubicBezTo>
                  <a:cubicBezTo>
                    <a:pt x="101944" y="116046"/>
                    <a:pt x="109848" y="115007"/>
                    <a:pt x="115516" y="110259"/>
                  </a:cubicBezTo>
                  <a:cubicBezTo>
                    <a:pt x="121184" y="105511"/>
                    <a:pt x="123593" y="97912"/>
                    <a:pt x="121695" y="90766"/>
                  </a:cubicBezTo>
                  <a:lnTo>
                    <a:pt x="143355" y="69087"/>
                  </a:lnTo>
                  <a:cubicBezTo>
                    <a:pt x="147074" y="65367"/>
                    <a:pt x="147074" y="59338"/>
                    <a:pt x="143355" y="556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9618345" y="355568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订单沉淀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625965" y="3963352"/>
              <a:ext cx="1226820" cy="422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本地订单与后台经营</a:t>
              </a:r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数据进入复盘。</a:t>
              </a: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9639300" y="4533900"/>
              <a:ext cx="1466850" cy="3238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9882533" y="4647724"/>
              <a:ext cx="9803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输出：经营数据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781300" y="3781425"/>
            <a:ext cx="6762750" cy="247650"/>
            <a:chOff x="2781300" y="3781425"/>
            <a:chExt cx="6762750" cy="247650"/>
          </a:xfrm>
        </p:grpSpPr>
        <p:sp>
          <p:nvSpPr>
            <p:cNvPr id="70" name="Freeform 70"/>
            <p:cNvSpPr/>
            <p:nvPr/>
          </p:nvSpPr>
          <p:spPr>
            <a:xfrm>
              <a:off x="2781300" y="378142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0" y="76200"/>
                  </a:moveTo>
                  <a:lnTo>
                    <a:pt x="95250" y="76200"/>
                  </a:lnTo>
                  <a:lnTo>
                    <a:pt x="95250" y="0"/>
                  </a:lnTo>
                  <a:lnTo>
                    <a:pt x="247650" y="123825"/>
                  </a:lnTo>
                  <a:lnTo>
                    <a:pt x="95250" y="247650"/>
                  </a:lnTo>
                  <a:lnTo>
                    <a:pt x="9525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8DED5"/>
            </a:solidFill>
            <a:ln>
              <a:noFill/>
            </a:ln>
          </p:spPr>
        </p:sp>
        <p:sp>
          <p:nvSpPr>
            <p:cNvPr id="71" name="Freeform 71"/>
            <p:cNvSpPr/>
            <p:nvPr/>
          </p:nvSpPr>
          <p:spPr>
            <a:xfrm>
              <a:off x="4953000" y="378142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0" y="76200"/>
                  </a:moveTo>
                  <a:lnTo>
                    <a:pt x="95250" y="76200"/>
                  </a:lnTo>
                  <a:lnTo>
                    <a:pt x="95250" y="0"/>
                  </a:lnTo>
                  <a:lnTo>
                    <a:pt x="247650" y="123825"/>
                  </a:lnTo>
                  <a:lnTo>
                    <a:pt x="95250" y="247650"/>
                  </a:lnTo>
                  <a:lnTo>
                    <a:pt x="9525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8DED5"/>
            </a:solidFill>
            <a:ln>
              <a:noFill/>
            </a:ln>
          </p:spPr>
        </p:sp>
        <p:sp>
          <p:nvSpPr>
            <p:cNvPr id="72" name="Freeform 72"/>
            <p:cNvSpPr/>
            <p:nvPr/>
          </p:nvSpPr>
          <p:spPr>
            <a:xfrm>
              <a:off x="7124700" y="378142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0" y="76200"/>
                  </a:moveTo>
                  <a:lnTo>
                    <a:pt x="95250" y="76200"/>
                  </a:lnTo>
                  <a:lnTo>
                    <a:pt x="95250" y="0"/>
                  </a:lnTo>
                  <a:lnTo>
                    <a:pt x="247650" y="123825"/>
                  </a:lnTo>
                  <a:lnTo>
                    <a:pt x="95250" y="247650"/>
                  </a:lnTo>
                  <a:lnTo>
                    <a:pt x="9525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8DED5"/>
            </a:solidFill>
            <a:ln>
              <a:noFill/>
            </a:ln>
          </p:spPr>
        </p:sp>
        <p:sp>
          <p:nvSpPr>
            <p:cNvPr id="73" name="Freeform 73"/>
            <p:cNvSpPr/>
            <p:nvPr/>
          </p:nvSpPr>
          <p:spPr>
            <a:xfrm>
              <a:off x="9296400" y="378142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0" y="76200"/>
                  </a:moveTo>
                  <a:lnTo>
                    <a:pt x="95250" y="76200"/>
                  </a:lnTo>
                  <a:lnTo>
                    <a:pt x="95250" y="0"/>
                  </a:lnTo>
                  <a:lnTo>
                    <a:pt x="247650" y="123825"/>
                  </a:lnTo>
                  <a:lnTo>
                    <a:pt x="95250" y="247650"/>
                  </a:lnTo>
                  <a:lnTo>
                    <a:pt x="9525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8DED5"/>
            </a:solidFill>
            <a:ln>
              <a:noFill/>
            </a:ln>
          </p:spPr>
        </p:sp>
      </p:grpSp>
      <p:grpSp>
        <p:nvGrpSpPr>
          <p:cNvPr id="77" name="Group 77"/>
          <p:cNvGrpSpPr/>
          <p:nvPr/>
        </p:nvGrpSpPr>
        <p:grpSpPr>
          <a:xfrm>
            <a:off x="1885950" y="5772150"/>
            <a:ext cx="8420100" cy="419100"/>
            <a:chOff x="1885950" y="5772150"/>
            <a:chExt cx="8420100" cy="419100"/>
          </a:xfrm>
        </p:grpSpPr>
        <p:sp>
          <p:nvSpPr>
            <p:cNvPr id="75" name="Rectangle 75"/>
            <p:cNvSpPr/>
            <p:nvPr/>
          </p:nvSpPr>
          <p:spPr>
            <a:xfrm>
              <a:off x="1885950" y="5772150"/>
              <a:ext cx="8420100" cy="4191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2871559" y="5909310"/>
              <a:ext cx="644888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结果：页面承接内容流量，后台承接试点数据，渠道合作从“凭感觉卖”变成“可复盘卖”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712470" y="6436995"/>
            <a:ext cx="10767060" cy="182880"/>
            <a:chOff x="712470" y="6436995"/>
            <a:chExt cx="10767060" cy="182880"/>
          </a:xfrm>
        </p:grpSpPr>
        <p:sp>
          <p:nvSpPr>
            <p:cNvPr id="78" name="TextBox 78"/>
            <p:cNvSpPr txBox="1"/>
            <p:nvPr/>
          </p:nvSpPr>
          <p:spPr>
            <a:xfrm>
              <a:off x="712470" y="6436995"/>
              <a:ext cx="232114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岚禾小食网站功能与本地代码摘要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07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9" grpId="0"/>
      <p:bldP spid="49" grpId="0"/>
      <p:bldP spid="59" grpId="0"/>
      <p:bldP spid="69" grpId="0"/>
      <p:bldP spid="74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723900" y="1581150"/>
              <a:ext cx="10744200" cy="4362450"/>
            </a:xfrm>
            <a:prstGeom prst="roundRect">
              <a:avLst>
                <a:gd name="adj" fmla="val 5677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81050" y="723900"/>
            <a:ext cx="6430899" cy="919162"/>
            <a:chOff x="781050" y="723900"/>
            <a:chExt cx="6430899" cy="919162"/>
          </a:xfrm>
        </p:grpSpPr>
        <p:sp>
          <p:nvSpPr>
            <p:cNvPr id="6" name="Rectangle 6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15891" y="875860"/>
              <a:ext cx="206567" cy="171890"/>
            </a:xfrm>
            <a:custGeom>
              <a:avLst/>
              <a:gdLst/>
              <a:ahLst/>
              <a:cxnLst/>
              <a:rect l="l" t="t" r="r" b="b"/>
              <a:pathLst>
                <a:path w="206567" h="171890">
                  <a:moveTo>
                    <a:pt x="103284" y="2"/>
                  </a:moveTo>
                  <a:cubicBezTo>
                    <a:pt x="143793" y="0"/>
                    <a:pt x="179872" y="25620"/>
                    <a:pt x="193220" y="63868"/>
                  </a:cubicBezTo>
                  <a:cubicBezTo>
                    <a:pt x="206567" y="102115"/>
                    <a:pt x="194263" y="144620"/>
                    <a:pt x="162548" y="169823"/>
                  </a:cubicBezTo>
                  <a:cubicBezTo>
                    <a:pt x="160863" y="171162"/>
                    <a:pt x="158775" y="171890"/>
                    <a:pt x="156624" y="171890"/>
                  </a:cubicBezTo>
                  <a:lnTo>
                    <a:pt x="49944" y="171890"/>
                  </a:lnTo>
                  <a:cubicBezTo>
                    <a:pt x="47792" y="171890"/>
                    <a:pt x="45704" y="171162"/>
                    <a:pt x="44019" y="169823"/>
                  </a:cubicBezTo>
                  <a:cubicBezTo>
                    <a:pt x="12304" y="144620"/>
                    <a:pt x="0" y="102115"/>
                    <a:pt x="13348" y="63868"/>
                  </a:cubicBezTo>
                  <a:cubicBezTo>
                    <a:pt x="26695" y="25620"/>
                    <a:pt x="62774" y="0"/>
                    <a:pt x="103284" y="2"/>
                  </a:cubicBezTo>
                  <a:moveTo>
                    <a:pt x="143355" y="55619"/>
                  </a:moveTo>
                  <a:cubicBezTo>
                    <a:pt x="139636" y="51900"/>
                    <a:pt x="133606" y="51900"/>
                    <a:pt x="129887" y="55619"/>
                  </a:cubicBezTo>
                  <a:lnTo>
                    <a:pt x="108208" y="77278"/>
                  </a:lnTo>
                  <a:cubicBezTo>
                    <a:pt x="102677" y="75808"/>
                    <a:pt x="96778" y="76898"/>
                    <a:pt x="92138" y="80248"/>
                  </a:cubicBezTo>
                  <a:cubicBezTo>
                    <a:pt x="87498" y="83598"/>
                    <a:pt x="84607" y="88854"/>
                    <a:pt x="84262" y="94566"/>
                  </a:cubicBezTo>
                  <a:lnTo>
                    <a:pt x="84234" y="95690"/>
                  </a:lnTo>
                  <a:cubicBezTo>
                    <a:pt x="84247" y="103084"/>
                    <a:pt x="88538" y="109803"/>
                    <a:pt x="95241" y="112924"/>
                  </a:cubicBezTo>
                  <a:cubicBezTo>
                    <a:pt x="101944" y="116046"/>
                    <a:pt x="109848" y="115007"/>
                    <a:pt x="115516" y="110259"/>
                  </a:cubicBezTo>
                  <a:cubicBezTo>
                    <a:pt x="121184" y="105511"/>
                    <a:pt x="123593" y="97912"/>
                    <a:pt x="121695" y="90766"/>
                  </a:cubicBezTo>
                  <a:lnTo>
                    <a:pt x="143355" y="69087"/>
                  </a:lnTo>
                  <a:cubicBezTo>
                    <a:pt x="147074" y="65367"/>
                    <a:pt x="147074" y="59338"/>
                    <a:pt x="143355" y="556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53515" y="820102"/>
              <a:ext cx="1548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OPERATING DASHBOARD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34465" y="1001078"/>
              <a:ext cx="5777484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后台让渠道试点可以被看见、被复盘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3515" y="1429702"/>
              <a:ext cx="53613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招商早期最怕“卖了多少说不清”，而后台已经具备订单、商品、销售聚合和上架能力。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" y="2000250"/>
            <a:ext cx="2457450" cy="1466850"/>
            <a:chOff x="914400" y="2000250"/>
            <a:chExt cx="2457450" cy="1466850"/>
          </a:xfrm>
        </p:grpSpPr>
        <p:sp>
          <p:nvSpPr>
            <p:cNvPr id="12" name="Rectangle 12"/>
            <p:cNvSpPr/>
            <p:nvPr/>
          </p:nvSpPr>
          <p:spPr>
            <a:xfrm>
              <a:off x="914400" y="2000250"/>
              <a:ext cx="2457450" cy="1466850"/>
            </a:xfrm>
            <a:prstGeom prst="roundRect">
              <a:avLst>
                <a:gd name="adj" fmla="val 12987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52400" dist="38100" dir="5400000" algn="ctr" rotWithShape="0">
                <a:srgbClr val="17201D">
                  <a:alpha val="6000"/>
                </a:srgbClr>
              </a:outerShdw>
            </a:effectLst>
          </p:spPr>
        </p:sp>
        <p:sp>
          <p:nvSpPr>
            <p:cNvPr id="13" name="Rectangle 13"/>
            <p:cNvSpPr/>
            <p:nvPr/>
          </p:nvSpPr>
          <p:spPr>
            <a:xfrm>
              <a:off x="1104900" y="22098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1228724" y="2329358"/>
              <a:ext cx="200567" cy="201349"/>
            </a:xfrm>
            <a:custGeom>
              <a:avLst/>
              <a:gdLst/>
              <a:ahLst/>
              <a:cxnLst/>
              <a:rect l="l" t="t" r="r" b="b"/>
              <a:pathLst>
                <a:path w="200567" h="201349">
                  <a:moveTo>
                    <a:pt x="142876" y="17030"/>
                  </a:moveTo>
                  <a:cubicBezTo>
                    <a:pt x="182908" y="40142"/>
                    <a:pt x="200567" y="88661"/>
                    <a:pt x="184757" y="132097"/>
                  </a:cubicBezTo>
                  <a:cubicBezTo>
                    <a:pt x="168947" y="175534"/>
                    <a:pt x="124232" y="201349"/>
                    <a:pt x="78710" y="193322"/>
                  </a:cubicBezTo>
                  <a:cubicBezTo>
                    <a:pt x="33187" y="185294"/>
                    <a:pt x="0" y="145741"/>
                    <a:pt x="1" y="99517"/>
                  </a:cubicBezTo>
                  <a:lnTo>
                    <a:pt x="49" y="96431"/>
                  </a:lnTo>
                  <a:cubicBezTo>
                    <a:pt x="1134" y="62969"/>
                    <a:pt x="19707" y="32534"/>
                    <a:pt x="48968" y="16267"/>
                  </a:cubicBezTo>
                  <a:cubicBezTo>
                    <a:pt x="78230" y="0"/>
                    <a:pt x="113883" y="290"/>
                    <a:pt x="142876" y="17030"/>
                  </a:cubicBezTo>
                  <a:close/>
                  <a:moveTo>
                    <a:pt x="129113" y="53492"/>
                  </a:moveTo>
                  <a:cubicBezTo>
                    <a:pt x="127011" y="52089"/>
                    <a:pt x="124438" y="51580"/>
                    <a:pt x="121960" y="52074"/>
                  </a:cubicBezTo>
                  <a:cubicBezTo>
                    <a:pt x="119483" y="52569"/>
                    <a:pt x="117303" y="54028"/>
                    <a:pt x="115901" y="56130"/>
                  </a:cubicBezTo>
                  <a:lnTo>
                    <a:pt x="95251" y="87096"/>
                  </a:lnTo>
                  <a:lnTo>
                    <a:pt x="74601" y="56140"/>
                  </a:lnTo>
                  <a:cubicBezTo>
                    <a:pt x="71923" y="52118"/>
                    <a:pt x="66658" y="50738"/>
                    <a:pt x="62352" y="52930"/>
                  </a:cubicBezTo>
                  <a:lnTo>
                    <a:pt x="61399" y="53492"/>
                  </a:lnTo>
                  <a:cubicBezTo>
                    <a:pt x="59296" y="54892"/>
                    <a:pt x="57835" y="57071"/>
                    <a:pt x="57338" y="59549"/>
                  </a:cubicBezTo>
                  <a:cubicBezTo>
                    <a:pt x="56842" y="62027"/>
                    <a:pt x="57350" y="64600"/>
                    <a:pt x="58751" y="66703"/>
                  </a:cubicBezTo>
                  <a:lnTo>
                    <a:pt x="80621" y="99517"/>
                  </a:lnTo>
                  <a:lnTo>
                    <a:pt x="66676" y="99517"/>
                  </a:lnTo>
                  <a:cubicBezTo>
                    <a:pt x="61847" y="99517"/>
                    <a:pt x="57783" y="103131"/>
                    <a:pt x="57218" y="107927"/>
                  </a:cubicBezTo>
                  <a:lnTo>
                    <a:pt x="57151" y="109042"/>
                  </a:lnTo>
                  <a:cubicBezTo>
                    <a:pt x="57151" y="114302"/>
                    <a:pt x="61416" y="118567"/>
                    <a:pt x="66676" y="118567"/>
                  </a:cubicBezTo>
                  <a:lnTo>
                    <a:pt x="85726" y="118567"/>
                  </a:lnTo>
                  <a:lnTo>
                    <a:pt x="85726" y="147142"/>
                  </a:lnTo>
                  <a:cubicBezTo>
                    <a:pt x="85727" y="151971"/>
                    <a:pt x="89341" y="156035"/>
                    <a:pt x="94137" y="156600"/>
                  </a:cubicBezTo>
                  <a:lnTo>
                    <a:pt x="95251" y="156667"/>
                  </a:lnTo>
                  <a:lnTo>
                    <a:pt x="96366" y="156600"/>
                  </a:lnTo>
                  <a:cubicBezTo>
                    <a:pt x="101161" y="156035"/>
                    <a:pt x="104776" y="151971"/>
                    <a:pt x="104776" y="147142"/>
                  </a:cubicBezTo>
                  <a:lnTo>
                    <a:pt x="104776" y="118567"/>
                  </a:lnTo>
                  <a:lnTo>
                    <a:pt x="123826" y="118567"/>
                  </a:lnTo>
                  <a:cubicBezTo>
                    <a:pt x="128655" y="118566"/>
                    <a:pt x="132720" y="114952"/>
                    <a:pt x="133284" y="110156"/>
                  </a:cubicBezTo>
                  <a:lnTo>
                    <a:pt x="133351" y="109042"/>
                  </a:lnTo>
                  <a:cubicBezTo>
                    <a:pt x="133351" y="103781"/>
                    <a:pt x="129087" y="99517"/>
                    <a:pt x="123826" y="99517"/>
                  </a:cubicBezTo>
                  <a:lnTo>
                    <a:pt x="109872" y="99517"/>
                  </a:lnTo>
                  <a:lnTo>
                    <a:pt x="131751" y="66703"/>
                  </a:lnTo>
                  <a:cubicBezTo>
                    <a:pt x="134434" y="62683"/>
                    <a:pt x="133681" y="57290"/>
                    <a:pt x="129998" y="54159"/>
                  </a:cubicBezTo>
                  <a:lnTo>
                    <a:pt x="129113" y="53492"/>
                  </a:lnTo>
                  <a:close/>
                </a:path>
              </a:pathLst>
            </a:custGeom>
            <a:solidFill>
              <a:srgbClr val="3E5C49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738312" y="2288381"/>
              <a:ext cx="81617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演示总收入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59180" y="2697480"/>
              <a:ext cx="1200379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¥434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93470" y="3198495"/>
              <a:ext cx="9649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3 个订单样本合计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62350" y="2000250"/>
            <a:ext cx="2457450" cy="1466850"/>
            <a:chOff x="3562350" y="2000250"/>
            <a:chExt cx="2457450" cy="1466850"/>
          </a:xfrm>
        </p:grpSpPr>
        <p:sp>
          <p:nvSpPr>
            <p:cNvPr id="19" name="Rectangle 19"/>
            <p:cNvSpPr/>
            <p:nvPr/>
          </p:nvSpPr>
          <p:spPr>
            <a:xfrm>
              <a:off x="3562350" y="2000250"/>
              <a:ext cx="2457450" cy="1466850"/>
            </a:xfrm>
            <a:prstGeom prst="roundRect">
              <a:avLst>
                <a:gd name="adj" fmla="val 12987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52400" dist="38100" dir="5400000" algn="ctr" rotWithShape="0">
                <a:srgbClr val="17201D">
                  <a:alpha val="6000"/>
                </a:srgbClr>
              </a:outerShdw>
            </a:effectLst>
          </p:spPr>
        </p:sp>
        <p:sp>
          <p:nvSpPr>
            <p:cNvPr id="20" name="Rectangle 20"/>
            <p:cNvSpPr/>
            <p:nvPr/>
          </p:nvSpPr>
          <p:spPr>
            <a:xfrm>
              <a:off x="3752850" y="22098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3886200" y="2333625"/>
              <a:ext cx="171585" cy="192580"/>
            </a:xfrm>
            <a:custGeom>
              <a:avLst/>
              <a:gdLst/>
              <a:ahLst/>
              <a:cxnLst/>
              <a:rect l="l" t="t" r="r" b="b"/>
              <a:pathLst>
                <a:path w="171585" h="192580">
                  <a:moveTo>
                    <a:pt x="28575" y="0"/>
                  </a:moveTo>
                  <a:cubicBezTo>
                    <a:pt x="33404" y="1"/>
                    <a:pt x="37468" y="3615"/>
                    <a:pt x="38033" y="8411"/>
                  </a:cubicBezTo>
                  <a:lnTo>
                    <a:pt x="38100" y="9525"/>
                  </a:lnTo>
                  <a:lnTo>
                    <a:pt x="38100" y="19698"/>
                  </a:lnTo>
                  <a:lnTo>
                    <a:pt x="162601" y="28604"/>
                  </a:lnTo>
                  <a:cubicBezTo>
                    <a:pt x="167685" y="28964"/>
                    <a:pt x="171585" y="33262"/>
                    <a:pt x="171450" y="38357"/>
                  </a:cubicBezTo>
                  <a:lnTo>
                    <a:pt x="171355" y="39443"/>
                  </a:lnTo>
                  <a:lnTo>
                    <a:pt x="161830" y="106118"/>
                  </a:lnTo>
                  <a:cubicBezTo>
                    <a:pt x="161220" y="110412"/>
                    <a:pt x="157786" y="113752"/>
                    <a:pt x="153476" y="114243"/>
                  </a:cubicBezTo>
                  <a:lnTo>
                    <a:pt x="152400" y="114300"/>
                  </a:lnTo>
                  <a:lnTo>
                    <a:pt x="38100" y="114300"/>
                  </a:lnTo>
                  <a:lnTo>
                    <a:pt x="38100" y="133350"/>
                  </a:lnTo>
                  <a:lnTo>
                    <a:pt x="133350" y="133350"/>
                  </a:lnTo>
                  <a:cubicBezTo>
                    <a:pt x="148913" y="133351"/>
                    <a:pt x="161614" y="145807"/>
                    <a:pt x="161918" y="161367"/>
                  </a:cubicBezTo>
                  <a:cubicBezTo>
                    <a:pt x="162222" y="176927"/>
                    <a:pt x="150017" y="189870"/>
                    <a:pt x="134466" y="190478"/>
                  </a:cubicBezTo>
                  <a:cubicBezTo>
                    <a:pt x="118914" y="191087"/>
                    <a:pt x="105736" y="179138"/>
                    <a:pt x="104823" y="163601"/>
                  </a:cubicBezTo>
                  <a:lnTo>
                    <a:pt x="104775" y="161925"/>
                  </a:lnTo>
                  <a:lnTo>
                    <a:pt x="104823" y="160249"/>
                  </a:lnTo>
                  <a:cubicBezTo>
                    <a:pt x="104985" y="157505"/>
                    <a:pt x="105527" y="154876"/>
                    <a:pt x="106404" y="152400"/>
                  </a:cubicBezTo>
                  <a:lnTo>
                    <a:pt x="55521" y="152400"/>
                  </a:lnTo>
                  <a:cubicBezTo>
                    <a:pt x="59234" y="162931"/>
                    <a:pt x="56473" y="174659"/>
                    <a:pt x="48452" y="182427"/>
                  </a:cubicBezTo>
                  <a:cubicBezTo>
                    <a:pt x="40431" y="190195"/>
                    <a:pt x="28621" y="192580"/>
                    <a:pt x="18214" y="188533"/>
                  </a:cubicBezTo>
                  <a:cubicBezTo>
                    <a:pt x="7808" y="184485"/>
                    <a:pt x="712" y="174747"/>
                    <a:pt x="48" y="163601"/>
                  </a:cubicBezTo>
                  <a:lnTo>
                    <a:pt x="0" y="161925"/>
                  </a:lnTo>
                  <a:lnTo>
                    <a:pt x="48" y="160249"/>
                  </a:lnTo>
                  <a:cubicBezTo>
                    <a:pt x="722" y="148767"/>
                    <a:pt x="8208" y="138807"/>
                    <a:pt x="19050" y="134969"/>
                  </a:cubicBezTo>
                  <a:lnTo>
                    <a:pt x="19050" y="19050"/>
                  </a:lnTo>
                  <a:lnTo>
                    <a:pt x="9525" y="19050"/>
                  </a:lnTo>
                  <a:cubicBezTo>
                    <a:pt x="4696" y="19049"/>
                    <a:pt x="632" y="15435"/>
                    <a:pt x="67" y="10639"/>
                  </a:cubicBezTo>
                  <a:lnTo>
                    <a:pt x="0" y="9525"/>
                  </a:lnTo>
                  <a:cubicBezTo>
                    <a:pt x="1" y="4696"/>
                    <a:pt x="3615" y="632"/>
                    <a:pt x="8411" y="67"/>
                  </a:cubicBezTo>
                  <a:lnTo>
                    <a:pt x="9525" y="0"/>
                  </a:lnTo>
                  <a:lnTo>
                    <a:pt x="28575" y="0"/>
                  </a:lnTo>
                  <a:close/>
                  <a:moveTo>
                    <a:pt x="28575" y="152400"/>
                  </a:moveTo>
                  <a:cubicBezTo>
                    <a:pt x="23314" y="152400"/>
                    <a:pt x="19050" y="156664"/>
                    <a:pt x="19050" y="161925"/>
                  </a:cubicBezTo>
                  <a:cubicBezTo>
                    <a:pt x="19050" y="167186"/>
                    <a:pt x="23314" y="171450"/>
                    <a:pt x="28575" y="171450"/>
                  </a:cubicBezTo>
                  <a:cubicBezTo>
                    <a:pt x="33836" y="171450"/>
                    <a:pt x="38100" y="167186"/>
                    <a:pt x="38100" y="161925"/>
                  </a:cubicBezTo>
                  <a:cubicBezTo>
                    <a:pt x="38100" y="156664"/>
                    <a:pt x="33836" y="152400"/>
                    <a:pt x="28575" y="152400"/>
                  </a:cubicBezTo>
                  <a:moveTo>
                    <a:pt x="133350" y="152400"/>
                  </a:moveTo>
                  <a:cubicBezTo>
                    <a:pt x="128089" y="152400"/>
                    <a:pt x="123825" y="156664"/>
                    <a:pt x="123825" y="161925"/>
                  </a:cubicBezTo>
                  <a:cubicBezTo>
                    <a:pt x="123825" y="167186"/>
                    <a:pt x="128089" y="171450"/>
                    <a:pt x="133350" y="171450"/>
                  </a:cubicBezTo>
                  <a:cubicBezTo>
                    <a:pt x="138611" y="171450"/>
                    <a:pt x="142875" y="167186"/>
                    <a:pt x="142875" y="161925"/>
                  </a:cubicBezTo>
                  <a:cubicBezTo>
                    <a:pt x="142875" y="156664"/>
                    <a:pt x="138611" y="152400"/>
                    <a:pt x="133350" y="152400"/>
                  </a:cubicBezTo>
                </a:path>
              </a:pathLst>
            </a:custGeom>
            <a:solidFill>
              <a:srgbClr val="708A74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4386262" y="2288381"/>
              <a:ext cx="50113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订单数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707130" y="2697480"/>
              <a:ext cx="368675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708A74"/>
                  </a:solidFill>
                  <a:latin typeface="Arial"/>
                  <a:ea typeface="Microsoft YaHei"/>
                  <a:cs typeface="Arial"/>
                </a:rPr>
                <a:t>3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076700" y="2867025"/>
              <a:ext cx="24812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单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741420" y="3198495"/>
              <a:ext cx="98298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可追踪状态与明细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210300" y="2000250"/>
            <a:ext cx="2457450" cy="1466850"/>
            <a:chOff x="6210300" y="2000250"/>
            <a:chExt cx="2457450" cy="1466850"/>
          </a:xfrm>
        </p:grpSpPr>
        <p:sp>
          <p:nvSpPr>
            <p:cNvPr id="27" name="Rectangle 27"/>
            <p:cNvSpPr/>
            <p:nvPr/>
          </p:nvSpPr>
          <p:spPr>
            <a:xfrm>
              <a:off x="6210300" y="2000250"/>
              <a:ext cx="2457450" cy="1466850"/>
            </a:xfrm>
            <a:prstGeom prst="roundRect">
              <a:avLst>
                <a:gd name="adj" fmla="val 12987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52400" dist="38100" dir="5400000" algn="ctr" rotWithShape="0">
                <a:srgbClr val="17201D">
                  <a:alpha val="6000"/>
                </a:srgbClr>
              </a:outerShdw>
            </a:effectLst>
          </p:spPr>
        </p:sp>
        <p:sp>
          <p:nvSpPr>
            <p:cNvPr id="28" name="Rectangle 28"/>
            <p:cNvSpPr/>
            <p:nvPr/>
          </p:nvSpPr>
          <p:spPr>
            <a:xfrm>
              <a:off x="6400800" y="22098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29" name="Freeform 29"/>
            <p:cNvSpPr/>
            <p:nvPr/>
          </p:nvSpPr>
          <p:spPr>
            <a:xfrm>
              <a:off x="6522279" y="2333623"/>
              <a:ext cx="195535" cy="193316"/>
            </a:xfrm>
            <a:custGeom>
              <a:avLst/>
              <a:gdLst/>
              <a:ahLst/>
              <a:cxnLst/>
              <a:rect l="l" t="t" r="r" b="b"/>
              <a:pathLst>
                <a:path w="195535" h="193316">
                  <a:moveTo>
                    <a:pt x="126171" y="2"/>
                  </a:moveTo>
                  <a:cubicBezTo>
                    <a:pt x="143655" y="0"/>
                    <a:pt x="158897" y="11900"/>
                    <a:pt x="163137" y="28862"/>
                  </a:cubicBezTo>
                  <a:lnTo>
                    <a:pt x="163290" y="29548"/>
                  </a:lnTo>
                  <a:lnTo>
                    <a:pt x="164052" y="29729"/>
                  </a:lnTo>
                  <a:cubicBezTo>
                    <a:pt x="176786" y="32935"/>
                    <a:pt x="186973" y="42473"/>
                    <a:pt x="191007" y="54970"/>
                  </a:cubicBezTo>
                  <a:lnTo>
                    <a:pt x="191550" y="56809"/>
                  </a:lnTo>
                  <a:cubicBezTo>
                    <a:pt x="195535" y="71663"/>
                    <a:pt x="190199" y="87457"/>
                    <a:pt x="178021" y="96850"/>
                  </a:cubicBezTo>
                  <a:cubicBezTo>
                    <a:pt x="165844" y="106243"/>
                    <a:pt x="149213" y="107393"/>
                    <a:pt x="135858" y="99767"/>
                  </a:cubicBezTo>
                  <a:lnTo>
                    <a:pt x="135410" y="99490"/>
                  </a:lnTo>
                  <a:lnTo>
                    <a:pt x="101834" y="133066"/>
                  </a:lnTo>
                  <a:lnTo>
                    <a:pt x="102234" y="133733"/>
                  </a:lnTo>
                  <a:cubicBezTo>
                    <a:pt x="108333" y="144581"/>
                    <a:pt x="108749" y="157725"/>
                    <a:pt x="103349" y="168937"/>
                  </a:cubicBezTo>
                  <a:lnTo>
                    <a:pt x="102377" y="170814"/>
                  </a:lnTo>
                  <a:cubicBezTo>
                    <a:pt x="94181" y="185670"/>
                    <a:pt x="77149" y="193316"/>
                    <a:pt x="60601" y="189568"/>
                  </a:cubicBezTo>
                  <a:cubicBezTo>
                    <a:pt x="46692" y="186408"/>
                    <a:pt x="35725" y="175727"/>
                    <a:pt x="32197" y="161908"/>
                  </a:cubicBezTo>
                  <a:lnTo>
                    <a:pt x="31978" y="161003"/>
                  </a:lnTo>
                  <a:lnTo>
                    <a:pt x="30664" y="160688"/>
                  </a:lnTo>
                  <a:cubicBezTo>
                    <a:pt x="17655" y="157219"/>
                    <a:pt x="7444" y="147141"/>
                    <a:pt x="3803" y="134180"/>
                  </a:cubicBezTo>
                  <a:lnTo>
                    <a:pt x="3327" y="132285"/>
                  </a:lnTo>
                  <a:cubicBezTo>
                    <a:pt x="0" y="117590"/>
                    <a:pt x="5645" y="102315"/>
                    <a:pt x="17729" y="93316"/>
                  </a:cubicBezTo>
                  <a:cubicBezTo>
                    <a:pt x="29813" y="84316"/>
                    <a:pt x="46065" y="83283"/>
                    <a:pt x="59191" y="90680"/>
                  </a:cubicBezTo>
                  <a:lnTo>
                    <a:pt x="59839" y="91061"/>
                  </a:lnTo>
                  <a:lnTo>
                    <a:pt x="93405" y="57495"/>
                  </a:lnTo>
                  <a:lnTo>
                    <a:pt x="93062" y="56914"/>
                  </a:lnTo>
                  <a:cubicBezTo>
                    <a:pt x="87647" y="47345"/>
                    <a:pt x="86629" y="35903"/>
                    <a:pt x="90271" y="25529"/>
                  </a:cubicBezTo>
                  <a:lnTo>
                    <a:pt x="91023" y="23576"/>
                  </a:lnTo>
                  <a:cubicBezTo>
                    <a:pt x="96918" y="9338"/>
                    <a:pt x="110808" y="53"/>
                    <a:pt x="126218" y="49"/>
                  </a:cubicBezTo>
                  <a:lnTo>
                    <a:pt x="124894" y="87"/>
                  </a:lnTo>
                  <a:lnTo>
                    <a:pt x="125085" y="59"/>
                  </a:lnTo>
                  <a:close/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034212" y="2288381"/>
              <a:ext cx="65865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商品件数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355080" y="2697480"/>
              <a:ext cx="645909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11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972300" y="2867025"/>
              <a:ext cx="24812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件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389370" y="3198495"/>
              <a:ext cx="86296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可判断组合购买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858250" y="2000250"/>
            <a:ext cx="2457450" cy="1466850"/>
            <a:chOff x="8858250" y="2000250"/>
            <a:chExt cx="2457450" cy="1466850"/>
          </a:xfrm>
        </p:grpSpPr>
        <p:sp>
          <p:nvSpPr>
            <p:cNvPr id="35" name="Rectangle 35"/>
            <p:cNvSpPr/>
            <p:nvPr/>
          </p:nvSpPr>
          <p:spPr>
            <a:xfrm>
              <a:off x="8858250" y="2000250"/>
              <a:ext cx="2457450" cy="1466850"/>
            </a:xfrm>
            <a:prstGeom prst="roundRect">
              <a:avLst>
                <a:gd name="adj" fmla="val 12987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52400" dist="38100" dir="5400000" algn="ctr" rotWithShape="0">
                <a:srgbClr val="17201D">
                  <a:alpha val="6000"/>
                </a:srgbClr>
              </a:outerShdw>
            </a:effectLst>
          </p:spPr>
        </p:sp>
        <p:sp>
          <p:nvSpPr>
            <p:cNvPr id="36" name="Rectangle 36"/>
            <p:cNvSpPr/>
            <p:nvPr/>
          </p:nvSpPr>
          <p:spPr>
            <a:xfrm>
              <a:off x="9048750" y="2209800"/>
              <a:ext cx="438150" cy="438150"/>
            </a:xfrm>
            <a:prstGeom prst="roundRect">
              <a:avLst>
                <a:gd name="adj" fmla="val 34783"/>
              </a:avLst>
            </a:prstGeom>
            <a:solidFill>
              <a:srgbClr val="F5F1E8"/>
            </a:solidFill>
            <a:ln>
              <a:noFill/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9180973" y="2342000"/>
              <a:ext cx="173506" cy="163075"/>
              <a:chOff x="9180973" y="2342000"/>
              <a:chExt cx="173506" cy="16307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9182100" y="2399114"/>
                <a:ext cx="171450" cy="105961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05961">
                    <a:moveTo>
                      <a:pt x="116396" y="4758"/>
                    </a:moveTo>
                    <a:cubicBezTo>
                      <a:pt x="119648" y="700"/>
                      <a:pt x="125554" y="0"/>
                      <a:pt x="129664" y="3186"/>
                    </a:cubicBezTo>
                    <a:lnTo>
                      <a:pt x="130559" y="3977"/>
                    </a:lnTo>
                    <a:lnTo>
                      <a:pt x="168659" y="42077"/>
                    </a:lnTo>
                    <a:cubicBezTo>
                      <a:pt x="170140" y="43558"/>
                      <a:pt x="171090" y="45487"/>
                      <a:pt x="171364" y="47563"/>
                    </a:cubicBezTo>
                    <a:lnTo>
                      <a:pt x="171450" y="48811"/>
                    </a:lnTo>
                    <a:lnTo>
                      <a:pt x="171450" y="96436"/>
                    </a:lnTo>
                    <a:cubicBezTo>
                      <a:pt x="171449" y="101265"/>
                      <a:pt x="167835" y="105329"/>
                      <a:pt x="163039" y="105894"/>
                    </a:cubicBezTo>
                    <a:lnTo>
                      <a:pt x="161925" y="105961"/>
                    </a:lnTo>
                    <a:lnTo>
                      <a:pt x="9315" y="105961"/>
                    </a:lnTo>
                    <a:lnTo>
                      <a:pt x="8268" y="105875"/>
                    </a:lnTo>
                    <a:lnTo>
                      <a:pt x="7220" y="105685"/>
                    </a:lnTo>
                    <a:lnTo>
                      <a:pt x="6201" y="105361"/>
                    </a:lnTo>
                    <a:lnTo>
                      <a:pt x="5201" y="104923"/>
                    </a:lnTo>
                    <a:lnTo>
                      <a:pt x="4248" y="104361"/>
                    </a:lnTo>
                    <a:lnTo>
                      <a:pt x="3353" y="103694"/>
                    </a:lnTo>
                    <a:lnTo>
                      <a:pt x="2781" y="103170"/>
                    </a:lnTo>
                    <a:lnTo>
                      <a:pt x="2096" y="102389"/>
                    </a:lnTo>
                    <a:lnTo>
                      <a:pt x="1486" y="101541"/>
                    </a:lnTo>
                    <a:lnTo>
                      <a:pt x="972" y="100627"/>
                    </a:lnTo>
                    <a:lnTo>
                      <a:pt x="819" y="100293"/>
                    </a:lnTo>
                    <a:lnTo>
                      <a:pt x="438" y="99312"/>
                    </a:lnTo>
                    <a:lnTo>
                      <a:pt x="181" y="98303"/>
                    </a:lnTo>
                    <a:lnTo>
                      <a:pt x="38" y="97274"/>
                    </a:lnTo>
                    <a:lnTo>
                      <a:pt x="0" y="96226"/>
                    </a:lnTo>
                    <a:lnTo>
                      <a:pt x="86" y="95179"/>
                    </a:lnTo>
                    <a:lnTo>
                      <a:pt x="267" y="94178"/>
                    </a:lnTo>
                    <a:cubicBezTo>
                      <a:pt x="362" y="93797"/>
                      <a:pt x="476" y="93445"/>
                      <a:pt x="600" y="93112"/>
                    </a:cubicBezTo>
                    <a:lnTo>
                      <a:pt x="1038" y="92112"/>
                    </a:lnTo>
                    <a:lnTo>
                      <a:pt x="1600" y="91159"/>
                    </a:lnTo>
                    <a:lnTo>
                      <a:pt x="39700" y="34009"/>
                    </a:lnTo>
                    <a:cubicBezTo>
                      <a:pt x="42113" y="30377"/>
                      <a:pt x="46684" y="28847"/>
                      <a:pt x="50797" y="30294"/>
                    </a:cubicBezTo>
                    <a:lnTo>
                      <a:pt x="51883" y="30771"/>
                    </a:lnTo>
                    <a:lnTo>
                      <a:pt x="83096" y="46372"/>
                    </a:lnTo>
                    <a:lnTo>
                      <a:pt x="116386" y="4758"/>
                    </a:lnTo>
                    <a:close/>
                  </a:path>
                </a:pathLst>
              </a:custGeom>
              <a:solidFill>
                <a:srgbClr val="B45868"/>
              </a:solidFill>
              <a:ln>
                <a:noFill/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9180973" y="2342000"/>
                <a:ext cx="173506" cy="97527"/>
              </a:xfrm>
              <a:custGeom>
                <a:avLst/>
                <a:gdLst/>
                <a:ahLst/>
                <a:cxnLst/>
                <a:rect l="l" t="t" r="r" b="b"/>
                <a:pathLst>
                  <a:path w="173506" h="97527">
                    <a:moveTo>
                      <a:pt x="117637" y="4579"/>
                    </a:moveTo>
                    <a:cubicBezTo>
                      <a:pt x="120923" y="632"/>
                      <a:pt x="126745" y="0"/>
                      <a:pt x="130801" y="3150"/>
                    </a:cubicBezTo>
                    <a:lnTo>
                      <a:pt x="131687" y="3941"/>
                    </a:lnTo>
                    <a:lnTo>
                      <a:pt x="169787" y="42041"/>
                    </a:lnTo>
                    <a:cubicBezTo>
                      <a:pt x="173332" y="45598"/>
                      <a:pt x="173506" y="51297"/>
                      <a:pt x="170184" y="55064"/>
                    </a:cubicBezTo>
                    <a:cubicBezTo>
                      <a:pt x="166863" y="58831"/>
                      <a:pt x="161187" y="59372"/>
                      <a:pt x="157214" y="56300"/>
                    </a:cubicBezTo>
                    <a:lnTo>
                      <a:pt x="156318" y="55509"/>
                    </a:lnTo>
                    <a:lnTo>
                      <a:pt x="125591" y="24791"/>
                    </a:lnTo>
                    <a:lnTo>
                      <a:pt x="84643" y="73921"/>
                    </a:lnTo>
                    <a:cubicBezTo>
                      <a:pt x="82095" y="76976"/>
                      <a:pt x="77918" y="78127"/>
                      <a:pt x="74165" y="76807"/>
                    </a:cubicBezTo>
                    <a:lnTo>
                      <a:pt x="73070" y="76340"/>
                    </a:lnTo>
                    <a:lnTo>
                      <a:pt x="42075" y="60853"/>
                    </a:lnTo>
                    <a:lnTo>
                      <a:pt x="18272" y="92590"/>
                    </a:lnTo>
                    <a:cubicBezTo>
                      <a:pt x="15393" y="96429"/>
                      <a:pt x="10108" y="97527"/>
                      <a:pt x="5938" y="95152"/>
                    </a:cubicBezTo>
                    <a:lnTo>
                      <a:pt x="4937" y="94495"/>
                    </a:lnTo>
                    <a:cubicBezTo>
                      <a:pt x="1098" y="91616"/>
                      <a:pt x="0" y="86330"/>
                      <a:pt x="2375" y="82160"/>
                    </a:cubicBezTo>
                    <a:lnTo>
                      <a:pt x="3032" y="81160"/>
                    </a:lnTo>
                    <a:lnTo>
                      <a:pt x="31607" y="43060"/>
                    </a:lnTo>
                    <a:cubicBezTo>
                      <a:pt x="34115" y="39720"/>
                      <a:pt x="38506" y="38403"/>
                      <a:pt x="42437" y="39812"/>
                    </a:cubicBezTo>
                    <a:lnTo>
                      <a:pt x="43485" y="40259"/>
                    </a:lnTo>
                    <a:lnTo>
                      <a:pt x="74832" y="55928"/>
                    </a:lnTo>
                    <a:lnTo>
                      <a:pt x="117637" y="4579"/>
                    </a:lnTo>
                    <a:close/>
                  </a:path>
                </a:pathLst>
              </a:custGeom>
              <a:solidFill>
                <a:srgbClr val="B45868"/>
              </a:solidFill>
              <a:ln>
                <a:noFill/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9682162" y="2288381"/>
              <a:ext cx="81617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演示客单价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003030" y="2697480"/>
              <a:ext cx="1200379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¥145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037320" y="3198495"/>
              <a:ext cx="12230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约等于收入除以订单数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14400" y="3848100"/>
            <a:ext cx="10401300" cy="1581150"/>
            <a:chOff x="914400" y="3848100"/>
            <a:chExt cx="10401300" cy="1581150"/>
          </a:xfrm>
        </p:grpSpPr>
        <p:sp>
          <p:nvSpPr>
            <p:cNvPr id="44" name="Rectangle 44"/>
            <p:cNvSpPr/>
            <p:nvPr/>
          </p:nvSpPr>
          <p:spPr>
            <a:xfrm>
              <a:off x="914400" y="3848100"/>
              <a:ext cx="10401300" cy="1581150"/>
            </a:xfrm>
            <a:prstGeom prst="roundRect">
              <a:avLst>
                <a:gd name="adj" fmla="val 14458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177290" y="4034790"/>
              <a:ext cx="4078224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后台能力把试点变成可复制经营动作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86815" y="4401502"/>
              <a:ext cx="394716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不是只记录订单，而是把商品、销售排序和上架字段统一沉淀。</a:t>
              </a: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1200150" y="4838700"/>
              <a:ext cx="2895600" cy="381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</p:sp>
        <p:grpSp>
          <p:nvGrpSpPr>
            <p:cNvPr id="50" name="Group 50"/>
            <p:cNvGrpSpPr/>
            <p:nvPr/>
          </p:nvGrpSpPr>
          <p:grpSpPr>
            <a:xfrm>
              <a:off x="1413523" y="4956804"/>
              <a:ext cx="144588" cy="135896"/>
              <a:chOff x="1413523" y="4956804"/>
              <a:chExt cx="144588" cy="13589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4462" y="5004399"/>
                <a:ext cx="142875" cy="88301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88301">
                    <a:moveTo>
                      <a:pt x="96996" y="3965"/>
                    </a:moveTo>
                    <a:cubicBezTo>
                      <a:pt x="99706" y="583"/>
                      <a:pt x="104628" y="0"/>
                      <a:pt x="108053" y="2655"/>
                    </a:cubicBezTo>
                    <a:lnTo>
                      <a:pt x="108799" y="3314"/>
                    </a:lnTo>
                    <a:lnTo>
                      <a:pt x="140549" y="35064"/>
                    </a:lnTo>
                    <a:cubicBezTo>
                      <a:pt x="141783" y="36299"/>
                      <a:pt x="142575" y="37906"/>
                      <a:pt x="142804" y="39636"/>
                    </a:cubicBezTo>
                    <a:lnTo>
                      <a:pt x="142875" y="40676"/>
                    </a:lnTo>
                    <a:lnTo>
                      <a:pt x="142875" y="80363"/>
                    </a:lnTo>
                    <a:cubicBezTo>
                      <a:pt x="142874" y="84387"/>
                      <a:pt x="139863" y="87774"/>
                      <a:pt x="135866" y="88245"/>
                    </a:cubicBezTo>
                    <a:lnTo>
                      <a:pt x="134937" y="88301"/>
                    </a:lnTo>
                    <a:lnTo>
                      <a:pt x="7763" y="88301"/>
                    </a:lnTo>
                    <a:lnTo>
                      <a:pt x="6890" y="88229"/>
                    </a:lnTo>
                    <a:lnTo>
                      <a:pt x="6017" y="88071"/>
                    </a:lnTo>
                    <a:lnTo>
                      <a:pt x="5167" y="87801"/>
                    </a:lnTo>
                    <a:lnTo>
                      <a:pt x="4334" y="87436"/>
                    </a:lnTo>
                    <a:lnTo>
                      <a:pt x="3540" y="86967"/>
                    </a:lnTo>
                    <a:lnTo>
                      <a:pt x="2794" y="86412"/>
                    </a:lnTo>
                    <a:lnTo>
                      <a:pt x="2318" y="85975"/>
                    </a:lnTo>
                    <a:lnTo>
                      <a:pt x="1746" y="85324"/>
                    </a:lnTo>
                    <a:lnTo>
                      <a:pt x="1238" y="84618"/>
                    </a:lnTo>
                    <a:lnTo>
                      <a:pt x="810" y="83856"/>
                    </a:lnTo>
                    <a:lnTo>
                      <a:pt x="683" y="83578"/>
                    </a:lnTo>
                    <a:lnTo>
                      <a:pt x="365" y="82760"/>
                    </a:lnTo>
                    <a:lnTo>
                      <a:pt x="151" y="81919"/>
                    </a:lnTo>
                    <a:lnTo>
                      <a:pt x="32" y="81062"/>
                    </a:lnTo>
                    <a:lnTo>
                      <a:pt x="0" y="80189"/>
                    </a:lnTo>
                    <a:lnTo>
                      <a:pt x="71" y="79315"/>
                    </a:lnTo>
                    <a:lnTo>
                      <a:pt x="222" y="78482"/>
                    </a:lnTo>
                    <a:cubicBezTo>
                      <a:pt x="302" y="78165"/>
                      <a:pt x="397" y="77871"/>
                      <a:pt x="500" y="77593"/>
                    </a:cubicBezTo>
                    <a:lnTo>
                      <a:pt x="865" y="76760"/>
                    </a:lnTo>
                    <a:lnTo>
                      <a:pt x="1334" y="75966"/>
                    </a:lnTo>
                    <a:lnTo>
                      <a:pt x="33083" y="28341"/>
                    </a:lnTo>
                    <a:cubicBezTo>
                      <a:pt x="35094" y="25314"/>
                      <a:pt x="38903" y="24039"/>
                      <a:pt x="42331" y="25245"/>
                    </a:cubicBezTo>
                    <a:lnTo>
                      <a:pt x="43236" y="25642"/>
                    </a:lnTo>
                    <a:lnTo>
                      <a:pt x="69247" y="38644"/>
                    </a:lnTo>
                    <a:lnTo>
                      <a:pt x="96988" y="3965"/>
                    </a:ln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  <p:sp>
            <p:nvSpPr>
              <p:cNvPr id="49" name="Freeform 49"/>
              <p:cNvSpPr/>
              <p:nvPr/>
            </p:nvSpPr>
            <p:spPr>
              <a:xfrm>
                <a:off x="1413523" y="4956804"/>
                <a:ext cx="144588" cy="81273"/>
              </a:xfrm>
              <a:custGeom>
                <a:avLst/>
                <a:gdLst/>
                <a:ahLst/>
                <a:cxnLst/>
                <a:rect l="l" t="t" r="r" b="b"/>
                <a:pathLst>
                  <a:path w="144588" h="81273">
                    <a:moveTo>
                      <a:pt x="98031" y="3816"/>
                    </a:moveTo>
                    <a:cubicBezTo>
                      <a:pt x="100769" y="527"/>
                      <a:pt x="105621" y="0"/>
                      <a:pt x="109001" y="2625"/>
                    </a:cubicBezTo>
                    <a:lnTo>
                      <a:pt x="109739" y="3284"/>
                    </a:lnTo>
                    <a:lnTo>
                      <a:pt x="141489" y="35034"/>
                    </a:lnTo>
                    <a:cubicBezTo>
                      <a:pt x="144443" y="37998"/>
                      <a:pt x="144588" y="42747"/>
                      <a:pt x="141820" y="45887"/>
                    </a:cubicBezTo>
                    <a:cubicBezTo>
                      <a:pt x="139052" y="49026"/>
                      <a:pt x="134322" y="49476"/>
                      <a:pt x="131011" y="46916"/>
                    </a:cubicBezTo>
                    <a:lnTo>
                      <a:pt x="130265" y="46257"/>
                    </a:lnTo>
                    <a:lnTo>
                      <a:pt x="104659" y="20659"/>
                    </a:lnTo>
                    <a:lnTo>
                      <a:pt x="70536" y="61601"/>
                    </a:lnTo>
                    <a:cubicBezTo>
                      <a:pt x="68413" y="64147"/>
                      <a:pt x="64931" y="65106"/>
                      <a:pt x="61804" y="64006"/>
                    </a:cubicBezTo>
                    <a:lnTo>
                      <a:pt x="60891" y="63617"/>
                    </a:lnTo>
                    <a:lnTo>
                      <a:pt x="35063" y="50710"/>
                    </a:lnTo>
                    <a:lnTo>
                      <a:pt x="15227" y="77158"/>
                    </a:lnTo>
                    <a:cubicBezTo>
                      <a:pt x="12828" y="80358"/>
                      <a:pt x="8423" y="81273"/>
                      <a:pt x="4948" y="79293"/>
                    </a:cubicBezTo>
                    <a:lnTo>
                      <a:pt x="4115" y="78746"/>
                    </a:lnTo>
                    <a:cubicBezTo>
                      <a:pt x="915" y="76346"/>
                      <a:pt x="0" y="71942"/>
                      <a:pt x="1979" y="68467"/>
                    </a:cubicBezTo>
                    <a:lnTo>
                      <a:pt x="2527" y="67633"/>
                    </a:lnTo>
                    <a:lnTo>
                      <a:pt x="26340" y="35883"/>
                    </a:lnTo>
                    <a:cubicBezTo>
                      <a:pt x="28429" y="33100"/>
                      <a:pt x="32088" y="32003"/>
                      <a:pt x="35364" y="33176"/>
                    </a:cubicBezTo>
                    <a:lnTo>
                      <a:pt x="36238" y="33550"/>
                    </a:lnTo>
                    <a:lnTo>
                      <a:pt x="62360" y="46607"/>
                    </a:lnTo>
                    <a:lnTo>
                      <a:pt x="98031" y="3816"/>
                    </a:lnTo>
                    <a:close/>
                  </a:path>
                </a:pathLst>
              </a:custGeom>
              <a:solidFill>
                <a:srgbClr val="3E5C49"/>
              </a:solidFill>
              <a:ln>
                <a:noFill/>
              </a:ln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1682115" y="4973002"/>
              <a:ext cx="259214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销售聚合：按商品收入排序生成 TOP 榜</a:t>
              </a:r>
            </a:p>
          </p:txBody>
        </p:sp>
        <p:sp>
          <p:nvSpPr>
            <p:cNvPr id="52" name="Rectangle 52"/>
            <p:cNvSpPr/>
            <p:nvPr/>
          </p:nvSpPr>
          <p:spPr>
            <a:xfrm>
              <a:off x="4457700" y="4838700"/>
              <a:ext cx="2895600" cy="381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3" name="Freeform 53"/>
            <p:cNvSpPr/>
            <p:nvPr/>
          </p:nvSpPr>
          <p:spPr>
            <a:xfrm>
              <a:off x="4664075" y="4949825"/>
              <a:ext cx="161404" cy="161404"/>
            </a:xfrm>
            <a:custGeom>
              <a:avLst/>
              <a:gdLst/>
              <a:ahLst/>
              <a:cxnLst/>
              <a:rect l="l" t="t" r="r" b="b"/>
              <a:pathLst>
                <a:path w="161404" h="161404">
                  <a:moveTo>
                    <a:pt x="72803" y="0"/>
                  </a:moveTo>
                  <a:cubicBezTo>
                    <a:pt x="79118" y="1"/>
                    <a:pt x="85174" y="2511"/>
                    <a:pt x="89638" y="6977"/>
                  </a:cubicBezTo>
                  <a:lnTo>
                    <a:pt x="150836" y="68175"/>
                  </a:lnTo>
                  <a:cubicBezTo>
                    <a:pt x="161404" y="78745"/>
                    <a:pt x="161404" y="95880"/>
                    <a:pt x="150836" y="106450"/>
                  </a:cubicBezTo>
                  <a:lnTo>
                    <a:pt x="106450" y="150836"/>
                  </a:lnTo>
                  <a:cubicBezTo>
                    <a:pt x="95880" y="161404"/>
                    <a:pt x="78745" y="161404"/>
                    <a:pt x="68175" y="150836"/>
                  </a:cubicBezTo>
                  <a:lnTo>
                    <a:pt x="6977" y="89638"/>
                  </a:lnTo>
                  <a:cubicBezTo>
                    <a:pt x="2511" y="85174"/>
                    <a:pt x="1" y="79118"/>
                    <a:pt x="0" y="72803"/>
                  </a:cubicBezTo>
                  <a:lnTo>
                    <a:pt x="0" y="31750"/>
                  </a:lnTo>
                  <a:cubicBezTo>
                    <a:pt x="0" y="14215"/>
                    <a:pt x="14215" y="0"/>
                    <a:pt x="31750" y="0"/>
                  </a:cubicBezTo>
                  <a:close/>
                  <a:moveTo>
                    <a:pt x="43656" y="27781"/>
                  </a:moveTo>
                  <a:cubicBezTo>
                    <a:pt x="35349" y="27779"/>
                    <a:pt x="28444" y="34181"/>
                    <a:pt x="27821" y="42466"/>
                  </a:cubicBezTo>
                  <a:lnTo>
                    <a:pt x="27781" y="43656"/>
                  </a:lnTo>
                  <a:cubicBezTo>
                    <a:pt x="27781" y="52424"/>
                    <a:pt x="34889" y="59531"/>
                    <a:pt x="43656" y="59531"/>
                  </a:cubicBezTo>
                  <a:cubicBezTo>
                    <a:pt x="52424" y="59531"/>
                    <a:pt x="59531" y="52424"/>
                    <a:pt x="59531" y="43656"/>
                  </a:cubicBezTo>
                  <a:cubicBezTo>
                    <a:pt x="59531" y="34889"/>
                    <a:pt x="52424" y="27781"/>
                    <a:pt x="43656" y="27781"/>
                  </a:cubicBezTo>
                </a:path>
              </a:pathLst>
            </a:custGeom>
            <a:solidFill>
              <a:srgbClr val="C28A5C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4939665" y="4973002"/>
              <a:ext cx="241571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商品管理：新增 SKU 与图片标签字段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7715250" y="4838700"/>
              <a:ext cx="2895600" cy="381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6" name="Freeform 56"/>
            <p:cNvSpPr/>
            <p:nvPr/>
          </p:nvSpPr>
          <p:spPr>
            <a:xfrm>
              <a:off x="7937498" y="4949825"/>
              <a:ext cx="127003" cy="158750"/>
            </a:xfrm>
            <a:custGeom>
              <a:avLst/>
              <a:gdLst/>
              <a:ahLst/>
              <a:cxnLst/>
              <a:rect l="l" t="t" r="r" b="b"/>
              <a:pathLst>
                <a:path w="127003" h="158750">
                  <a:moveTo>
                    <a:pt x="111103" y="17224"/>
                  </a:moveTo>
                  <a:cubicBezTo>
                    <a:pt x="120631" y="20582"/>
                    <a:pt x="127003" y="29585"/>
                    <a:pt x="127002" y="39688"/>
                  </a:cubicBezTo>
                  <a:lnTo>
                    <a:pt x="127002" y="134938"/>
                  </a:lnTo>
                  <a:cubicBezTo>
                    <a:pt x="127002" y="148089"/>
                    <a:pt x="116341" y="158750"/>
                    <a:pt x="103189" y="158750"/>
                  </a:cubicBezTo>
                  <a:lnTo>
                    <a:pt x="23814" y="158750"/>
                  </a:lnTo>
                  <a:cubicBezTo>
                    <a:pt x="10663" y="158750"/>
                    <a:pt x="2" y="148089"/>
                    <a:pt x="2" y="134938"/>
                  </a:cubicBezTo>
                  <a:lnTo>
                    <a:pt x="2" y="39688"/>
                  </a:lnTo>
                  <a:cubicBezTo>
                    <a:pt x="0" y="29585"/>
                    <a:pt x="6373" y="20582"/>
                    <a:pt x="15901" y="17224"/>
                  </a:cubicBezTo>
                  <a:cubicBezTo>
                    <a:pt x="16624" y="34221"/>
                    <a:pt x="30615" y="47628"/>
                    <a:pt x="47627" y="47625"/>
                  </a:cubicBezTo>
                  <a:lnTo>
                    <a:pt x="79377" y="47625"/>
                  </a:lnTo>
                  <a:cubicBezTo>
                    <a:pt x="95674" y="47626"/>
                    <a:pt x="109326" y="35288"/>
                    <a:pt x="110968" y="19074"/>
                  </a:cubicBezTo>
                  <a:close/>
                  <a:moveTo>
                    <a:pt x="81702" y="73763"/>
                  </a:moveTo>
                  <a:lnTo>
                    <a:pt x="55564" y="99893"/>
                  </a:lnTo>
                  <a:lnTo>
                    <a:pt x="45301" y="89638"/>
                  </a:lnTo>
                  <a:cubicBezTo>
                    <a:pt x="43308" y="87575"/>
                    <a:pt x="40357" y="86747"/>
                    <a:pt x="37582" y="87474"/>
                  </a:cubicBezTo>
                  <a:cubicBezTo>
                    <a:pt x="34807" y="88200"/>
                    <a:pt x="32639" y="90367"/>
                    <a:pt x="31913" y="93143"/>
                  </a:cubicBezTo>
                  <a:cubicBezTo>
                    <a:pt x="31186" y="95918"/>
                    <a:pt x="32014" y="98869"/>
                    <a:pt x="34077" y="100862"/>
                  </a:cubicBezTo>
                  <a:lnTo>
                    <a:pt x="49952" y="116737"/>
                  </a:lnTo>
                  <a:cubicBezTo>
                    <a:pt x="53052" y="119835"/>
                    <a:pt x="58076" y="119835"/>
                    <a:pt x="61176" y="116737"/>
                  </a:cubicBezTo>
                  <a:lnTo>
                    <a:pt x="92926" y="84987"/>
                  </a:lnTo>
                  <a:cubicBezTo>
                    <a:pt x="95934" y="81872"/>
                    <a:pt x="95891" y="76922"/>
                    <a:pt x="92829" y="73860"/>
                  </a:cubicBezTo>
                  <a:cubicBezTo>
                    <a:pt x="89768" y="70798"/>
                    <a:pt x="84817" y="70755"/>
                    <a:pt x="81702" y="73763"/>
                  </a:cubicBezTo>
                  <a:moveTo>
                    <a:pt x="79377" y="0"/>
                  </a:moveTo>
                  <a:cubicBezTo>
                    <a:pt x="88144" y="0"/>
                    <a:pt x="95252" y="7107"/>
                    <a:pt x="95252" y="15875"/>
                  </a:cubicBezTo>
                  <a:cubicBezTo>
                    <a:pt x="95252" y="24643"/>
                    <a:pt x="88144" y="31750"/>
                    <a:pt x="79377" y="31750"/>
                  </a:cubicBezTo>
                  <a:lnTo>
                    <a:pt x="47627" y="31750"/>
                  </a:lnTo>
                  <a:cubicBezTo>
                    <a:pt x="38859" y="31750"/>
                    <a:pt x="31752" y="24643"/>
                    <a:pt x="31752" y="15875"/>
                  </a:cubicBezTo>
                  <a:cubicBezTo>
                    <a:pt x="31752" y="7107"/>
                    <a:pt x="38859" y="0"/>
                    <a:pt x="47627" y="0"/>
                  </a:cubicBezTo>
                  <a:close/>
                </a:path>
              </a:pathLst>
            </a:custGeom>
            <a:solidFill>
              <a:srgbClr val="B45868"/>
            </a:solidFill>
            <a:ln>
              <a:noFill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8197215" y="4973002"/>
              <a:ext cx="267300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复盘指标：订单、件数、客单价同步查看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12470" y="6436995"/>
            <a:ext cx="10767060" cy="182880"/>
            <a:chOff x="712470" y="6436995"/>
            <a:chExt cx="10767060" cy="182880"/>
          </a:xfrm>
        </p:grpSpPr>
        <p:sp>
          <p:nvSpPr>
            <p:cNvPr id="59" name="TextBox 59"/>
            <p:cNvSpPr txBox="1"/>
            <p:nvPr/>
          </p:nvSpPr>
          <p:spPr>
            <a:xfrm>
              <a:off x="712470" y="6436995"/>
              <a:ext cx="256117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岚禾小食后台演示订单与本地代码摘要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05462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08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4" grpId="0"/>
      <p:bldP spid="43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419100" y="400050"/>
              <a:ext cx="11353800" cy="6057900"/>
            </a:xfrm>
            <a:prstGeom prst="roundRect">
              <a:avLst>
                <a:gd name="adj" fmla="val 4403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666750" y="1466850"/>
              <a:ext cx="10858500" cy="4629150"/>
            </a:xfrm>
            <a:prstGeom prst="roundRect">
              <a:avLst>
                <a:gd name="adj" fmla="val 5350"/>
              </a:avLst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81050" y="723900"/>
            <a:ext cx="5879782" cy="919162"/>
            <a:chOff x="781050" y="723900"/>
            <a:chExt cx="5879782" cy="919162"/>
          </a:xfrm>
        </p:grpSpPr>
        <p:sp>
          <p:nvSpPr>
            <p:cNvPr id="6" name="Rectangle 6"/>
            <p:cNvSpPr/>
            <p:nvPr/>
          </p:nvSpPr>
          <p:spPr>
            <a:xfrm>
              <a:off x="781050" y="723900"/>
              <a:ext cx="476250" cy="476250"/>
            </a:xfrm>
            <a:prstGeom prst="roundRect">
              <a:avLst>
                <a:gd name="adj" fmla="val 32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33450" y="874678"/>
              <a:ext cx="173677" cy="176997"/>
            </a:xfrm>
            <a:custGeom>
              <a:avLst/>
              <a:gdLst/>
              <a:ahLst/>
              <a:cxnLst/>
              <a:rect l="l" t="t" r="r" b="b"/>
              <a:pathLst>
                <a:path w="173677" h="176997">
                  <a:moveTo>
                    <a:pt x="147638" y="1622"/>
                  </a:moveTo>
                  <a:cubicBezTo>
                    <a:pt x="157211" y="1625"/>
                    <a:pt x="165853" y="7361"/>
                    <a:pt x="169572" y="16183"/>
                  </a:cubicBezTo>
                  <a:cubicBezTo>
                    <a:pt x="173292" y="25004"/>
                    <a:pt x="171367" y="35196"/>
                    <a:pt x="164685" y="42053"/>
                  </a:cubicBezTo>
                  <a:cubicBezTo>
                    <a:pt x="158004" y="48910"/>
                    <a:pt x="147866" y="51098"/>
                    <a:pt x="138951" y="47609"/>
                  </a:cubicBezTo>
                  <a:lnTo>
                    <a:pt x="95555" y="90995"/>
                  </a:lnTo>
                  <a:cubicBezTo>
                    <a:pt x="102689" y="101329"/>
                    <a:pt x="105854" y="113890"/>
                    <a:pt x="104470" y="126371"/>
                  </a:cubicBezTo>
                  <a:lnTo>
                    <a:pt x="129464" y="133867"/>
                  </a:lnTo>
                  <a:cubicBezTo>
                    <a:pt x="136755" y="125266"/>
                    <a:pt x="149079" y="122958"/>
                    <a:pt x="158989" y="128337"/>
                  </a:cubicBezTo>
                  <a:cubicBezTo>
                    <a:pt x="168899" y="133717"/>
                    <a:pt x="173677" y="145310"/>
                    <a:pt x="170436" y="156110"/>
                  </a:cubicBezTo>
                  <a:cubicBezTo>
                    <a:pt x="167195" y="166909"/>
                    <a:pt x="156823" y="173956"/>
                    <a:pt x="145589" y="172990"/>
                  </a:cubicBezTo>
                  <a:cubicBezTo>
                    <a:pt x="134354" y="172024"/>
                    <a:pt x="125337" y="163311"/>
                    <a:pt x="123987" y="152117"/>
                  </a:cubicBezTo>
                  <a:lnTo>
                    <a:pt x="99003" y="144611"/>
                  </a:lnTo>
                  <a:cubicBezTo>
                    <a:pt x="88142" y="165798"/>
                    <a:pt x="64359" y="176997"/>
                    <a:pt x="41108" y="171872"/>
                  </a:cubicBezTo>
                  <a:cubicBezTo>
                    <a:pt x="17857" y="166748"/>
                    <a:pt x="986" y="146589"/>
                    <a:pt x="38" y="122799"/>
                  </a:cubicBezTo>
                  <a:lnTo>
                    <a:pt x="0" y="120684"/>
                  </a:lnTo>
                  <a:lnTo>
                    <a:pt x="38" y="118579"/>
                  </a:lnTo>
                  <a:cubicBezTo>
                    <a:pt x="794" y="99703"/>
                    <a:pt x="11654" y="82696"/>
                    <a:pt x="28461" y="74069"/>
                  </a:cubicBezTo>
                  <a:lnTo>
                    <a:pt x="20955" y="49075"/>
                  </a:lnTo>
                  <a:cubicBezTo>
                    <a:pt x="9629" y="47716"/>
                    <a:pt x="862" y="38509"/>
                    <a:pt x="57" y="27130"/>
                  </a:cubicBezTo>
                  <a:lnTo>
                    <a:pt x="0" y="25434"/>
                  </a:lnTo>
                  <a:lnTo>
                    <a:pt x="48" y="23872"/>
                  </a:lnTo>
                  <a:cubicBezTo>
                    <a:pt x="757" y="13068"/>
                    <a:pt x="8666" y="4103"/>
                    <a:pt x="19297" y="2052"/>
                  </a:cubicBezTo>
                  <a:cubicBezTo>
                    <a:pt x="29928" y="0"/>
                    <a:pt x="40605" y="5379"/>
                    <a:pt x="45283" y="15143"/>
                  </a:cubicBezTo>
                  <a:cubicBezTo>
                    <a:pt x="49962" y="24907"/>
                    <a:pt x="47465" y="36598"/>
                    <a:pt x="39205" y="43599"/>
                  </a:cubicBezTo>
                  <a:lnTo>
                    <a:pt x="46701" y="68602"/>
                  </a:lnTo>
                  <a:cubicBezTo>
                    <a:pt x="59182" y="67217"/>
                    <a:pt x="71743" y="70383"/>
                    <a:pt x="82077" y="77517"/>
                  </a:cubicBezTo>
                  <a:lnTo>
                    <a:pt x="125463" y="34121"/>
                  </a:lnTo>
                  <a:cubicBezTo>
                    <a:pt x="124568" y="31843"/>
                    <a:pt x="124032" y="29439"/>
                    <a:pt x="123873" y="26996"/>
                  </a:cubicBezTo>
                  <a:lnTo>
                    <a:pt x="123825" y="25434"/>
                  </a:lnTo>
                  <a:lnTo>
                    <a:pt x="123873" y="23872"/>
                  </a:lnTo>
                  <a:cubicBezTo>
                    <a:pt x="124696" y="11353"/>
                    <a:pt x="135091" y="1620"/>
                    <a:pt x="147638" y="1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53515" y="820102"/>
              <a:ext cx="109990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CHANNEL MODEL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34465" y="1001078"/>
              <a:ext cx="5063395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首轮招商优先选择五类轻量渠道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3515" y="1429702"/>
              <a:ext cx="520731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岚禾小食适合先从低库存、强信任、可内容化渠道进入，而不是一开始追求重分销。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42950" y="1924050"/>
            <a:ext cx="2019300" cy="3714750"/>
            <a:chOff x="742950" y="1924050"/>
            <a:chExt cx="2019300" cy="3714750"/>
          </a:xfrm>
        </p:grpSpPr>
        <p:sp>
          <p:nvSpPr>
            <p:cNvPr id="12" name="Rectangle 12"/>
            <p:cNvSpPr/>
            <p:nvPr/>
          </p:nvSpPr>
          <p:spPr>
            <a:xfrm>
              <a:off x="742950" y="1924050"/>
              <a:ext cx="2019300" cy="3714750"/>
            </a:xfrm>
            <a:prstGeom prst="roundRect">
              <a:avLst>
                <a:gd name="adj" fmla="val 849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13" name="Freeform 13"/>
            <p:cNvSpPr/>
            <p:nvPr/>
          </p:nvSpPr>
          <p:spPr>
            <a:xfrm>
              <a:off x="742950" y="1924050"/>
              <a:ext cx="2019300" cy="1028700"/>
            </a:xfrm>
            <a:custGeom>
              <a:avLst/>
              <a:gdLst/>
              <a:ahLst/>
              <a:cxnLst/>
              <a:rect l="l" t="t" r="r" b="b"/>
              <a:pathLst>
                <a:path w="2019300" h="102870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47850" y="0"/>
                  </a:lnTo>
                  <a:cubicBezTo>
                    <a:pt x="1942539" y="0"/>
                    <a:pt x="2019300" y="76761"/>
                    <a:pt x="2019300" y="171450"/>
                  </a:cubicBezTo>
                  <a:lnTo>
                    <a:pt x="20193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EDF4EA"/>
            </a:solidFill>
            <a:ln>
              <a:noFill/>
            </a:ln>
          </p:spPr>
        </p:sp>
        <p:sp>
          <p:nvSpPr>
            <p:cNvPr id="14" name="Rectangle 14"/>
            <p:cNvSpPr/>
            <p:nvPr/>
          </p:nvSpPr>
          <p:spPr>
            <a:xfrm>
              <a:off x="1466850" y="219075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3E5C49"/>
            </a:solidFill>
            <a:ln>
              <a:noFill/>
            </a:ln>
          </p:spPr>
        </p:sp>
        <p:grpSp>
          <p:nvGrpSpPr>
            <p:cNvPr id="20" name="Group 20"/>
            <p:cNvGrpSpPr/>
            <p:nvPr/>
          </p:nvGrpSpPr>
          <p:grpSpPr>
            <a:xfrm>
              <a:off x="1637619" y="2376485"/>
              <a:ext cx="229962" cy="200027"/>
              <a:chOff x="1637619" y="2376485"/>
              <a:chExt cx="229962" cy="20002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671445" y="2454275"/>
                <a:ext cx="162276" cy="122237"/>
              </a:xfrm>
              <a:custGeom>
                <a:avLst/>
                <a:gdLst/>
                <a:ahLst/>
                <a:cxnLst/>
                <a:rect l="l" t="t" r="r" b="b"/>
                <a:pathLst>
                  <a:path w="162276" h="122237">
                    <a:moveTo>
                      <a:pt x="81155" y="0"/>
                    </a:moveTo>
                    <a:cubicBezTo>
                      <a:pt x="66486" y="0"/>
                      <a:pt x="59118" y="4678"/>
                      <a:pt x="48584" y="21380"/>
                    </a:cubicBezTo>
                    <a:lnTo>
                      <a:pt x="45872" y="25803"/>
                    </a:lnTo>
                    <a:lnTo>
                      <a:pt x="41483" y="33449"/>
                    </a:lnTo>
                    <a:cubicBezTo>
                      <a:pt x="40958" y="34388"/>
                      <a:pt x="40436" y="35329"/>
                      <a:pt x="39916" y="36271"/>
                    </a:cubicBezTo>
                    <a:cubicBezTo>
                      <a:pt x="37249" y="41094"/>
                      <a:pt x="33571" y="44639"/>
                      <a:pt x="27259" y="48962"/>
                    </a:cubicBezTo>
                    <a:lnTo>
                      <a:pt x="21147" y="53018"/>
                    </a:lnTo>
                    <a:cubicBezTo>
                      <a:pt x="10701" y="59985"/>
                      <a:pt x="5234" y="65442"/>
                      <a:pt x="2178" y="74743"/>
                    </a:cubicBezTo>
                    <a:cubicBezTo>
                      <a:pt x="800" y="78499"/>
                      <a:pt x="0" y="84222"/>
                      <a:pt x="33" y="88967"/>
                    </a:cubicBezTo>
                    <a:cubicBezTo>
                      <a:pt x="33" y="107713"/>
                      <a:pt x="13346" y="122237"/>
                      <a:pt x="31148" y="122237"/>
                    </a:cubicBezTo>
                    <a:lnTo>
                      <a:pt x="33838" y="122171"/>
                    </a:lnTo>
                    <a:cubicBezTo>
                      <a:pt x="35160" y="122104"/>
                      <a:pt x="36438" y="121982"/>
                      <a:pt x="37771" y="121793"/>
                    </a:cubicBezTo>
                    <a:lnTo>
                      <a:pt x="40527" y="121315"/>
                    </a:lnTo>
                    <a:lnTo>
                      <a:pt x="41994" y="121004"/>
                    </a:lnTo>
                    <a:lnTo>
                      <a:pt x="45228" y="120193"/>
                    </a:lnTo>
                    <a:lnTo>
                      <a:pt x="47028" y="119693"/>
                    </a:lnTo>
                    <a:lnTo>
                      <a:pt x="53362" y="117804"/>
                    </a:lnTo>
                    <a:lnTo>
                      <a:pt x="61841" y="115103"/>
                    </a:lnTo>
                    <a:lnTo>
                      <a:pt x="66897" y="113592"/>
                    </a:lnTo>
                    <a:cubicBezTo>
                      <a:pt x="72787" y="111925"/>
                      <a:pt x="77343" y="111125"/>
                      <a:pt x="81155" y="111125"/>
                    </a:cubicBezTo>
                    <a:cubicBezTo>
                      <a:pt x="84977" y="111125"/>
                      <a:pt x="89522" y="111936"/>
                      <a:pt x="95412" y="113592"/>
                    </a:cubicBezTo>
                    <a:lnTo>
                      <a:pt x="100468" y="115103"/>
                    </a:lnTo>
                    <a:lnTo>
                      <a:pt x="108958" y="117793"/>
                    </a:lnTo>
                    <a:lnTo>
                      <a:pt x="115281" y="119693"/>
                    </a:lnTo>
                    <a:lnTo>
                      <a:pt x="118748" y="120626"/>
                    </a:lnTo>
                    <a:cubicBezTo>
                      <a:pt x="119826" y="120893"/>
                      <a:pt x="120826" y="121126"/>
                      <a:pt x="121782" y="121315"/>
                    </a:cubicBezTo>
                    <a:lnTo>
                      <a:pt x="124538" y="121793"/>
                    </a:lnTo>
                    <a:cubicBezTo>
                      <a:pt x="125871" y="121982"/>
                      <a:pt x="127149" y="122104"/>
                      <a:pt x="128472" y="122171"/>
                    </a:cubicBezTo>
                    <a:lnTo>
                      <a:pt x="131161" y="122237"/>
                    </a:lnTo>
                    <a:cubicBezTo>
                      <a:pt x="148963" y="122237"/>
                      <a:pt x="162276" y="107713"/>
                      <a:pt x="162276" y="88900"/>
                    </a:cubicBezTo>
                    <a:cubicBezTo>
                      <a:pt x="162276" y="84155"/>
                      <a:pt x="161465" y="78465"/>
                      <a:pt x="159976" y="74387"/>
                    </a:cubicBezTo>
                    <a:cubicBezTo>
                      <a:pt x="157353" y="66342"/>
                      <a:pt x="152452" y="60796"/>
                      <a:pt x="143529" y="54051"/>
                    </a:cubicBezTo>
                    <a:lnTo>
                      <a:pt x="140673" y="51940"/>
                    </a:lnTo>
                    <a:lnTo>
                      <a:pt x="134806" y="47717"/>
                    </a:lnTo>
                    <a:cubicBezTo>
                      <a:pt x="127672" y="42494"/>
                      <a:pt x="123660" y="38538"/>
                      <a:pt x="120882" y="33515"/>
                    </a:cubicBezTo>
                    <a:lnTo>
                      <a:pt x="117881" y="28126"/>
                    </a:lnTo>
                    <a:lnTo>
                      <a:pt x="115081" y="23325"/>
                    </a:lnTo>
                    <a:cubicBezTo>
                      <a:pt x="103846" y="4478"/>
                      <a:pt x="97101" y="0"/>
                      <a:pt x="81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798739" y="2420937"/>
                <a:ext cx="68842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8842" h="77788">
                    <a:moveTo>
                      <a:pt x="40316" y="1"/>
                    </a:moveTo>
                    <a:lnTo>
                      <a:pt x="39983" y="1"/>
                    </a:lnTo>
                    <a:cubicBezTo>
                      <a:pt x="26437" y="223"/>
                      <a:pt x="13868" y="11847"/>
                      <a:pt x="7668" y="27827"/>
                    </a:cubicBezTo>
                    <a:cubicBezTo>
                      <a:pt x="0" y="47551"/>
                      <a:pt x="3800" y="69165"/>
                      <a:pt x="19614" y="75977"/>
                    </a:cubicBezTo>
                    <a:cubicBezTo>
                      <a:pt x="22458" y="77188"/>
                      <a:pt x="25470" y="77788"/>
                      <a:pt x="28515" y="77788"/>
                    </a:cubicBezTo>
                    <a:cubicBezTo>
                      <a:pt x="42194" y="77788"/>
                      <a:pt x="54962" y="66087"/>
                      <a:pt x="61219" y="49963"/>
                    </a:cubicBezTo>
                    <a:cubicBezTo>
                      <a:pt x="68842" y="30249"/>
                      <a:pt x="64997" y="8624"/>
                      <a:pt x="49262" y="1823"/>
                    </a:cubicBezTo>
                    <a:cubicBezTo>
                      <a:pt x="46437" y="620"/>
                      <a:pt x="43398" y="0"/>
                      <a:pt x="403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688870" y="2376488"/>
                <a:ext cx="66331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6331" h="77788">
                    <a:moveTo>
                      <a:pt x="30670" y="0"/>
                    </a:moveTo>
                    <a:cubicBezTo>
                      <a:pt x="29426" y="0"/>
                      <a:pt x="28615" y="22"/>
                      <a:pt x="27670" y="167"/>
                    </a:cubicBezTo>
                    <a:lnTo>
                      <a:pt x="26637" y="344"/>
                    </a:lnTo>
                    <a:cubicBezTo>
                      <a:pt x="9612" y="2634"/>
                      <a:pt x="0" y="22447"/>
                      <a:pt x="3212" y="43183"/>
                    </a:cubicBezTo>
                    <a:cubicBezTo>
                      <a:pt x="6234" y="62352"/>
                      <a:pt x="19458" y="77788"/>
                      <a:pt x="35660" y="77788"/>
                    </a:cubicBezTo>
                    <a:lnTo>
                      <a:pt x="37738" y="77732"/>
                    </a:lnTo>
                    <a:cubicBezTo>
                      <a:pt x="38050" y="77705"/>
                      <a:pt x="38362" y="77668"/>
                      <a:pt x="38672" y="77621"/>
                    </a:cubicBezTo>
                    <a:lnTo>
                      <a:pt x="39694" y="77443"/>
                    </a:lnTo>
                    <a:cubicBezTo>
                      <a:pt x="56729" y="75154"/>
                      <a:pt x="66331" y="55340"/>
                      <a:pt x="63119" y="34604"/>
                    </a:cubicBezTo>
                    <a:cubicBezTo>
                      <a:pt x="60119" y="15413"/>
                      <a:pt x="46895" y="0"/>
                      <a:pt x="30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750000" y="2376485"/>
                <a:ext cx="66319" cy="77790"/>
              </a:xfrm>
              <a:custGeom>
                <a:avLst/>
                <a:gdLst/>
                <a:ahLst/>
                <a:cxnLst/>
                <a:rect l="l" t="t" r="r" b="b"/>
                <a:pathLst>
                  <a:path w="66319" h="77790">
                    <a:moveTo>
                      <a:pt x="35627" y="3"/>
                    </a:moveTo>
                    <a:cubicBezTo>
                      <a:pt x="19414" y="3"/>
                      <a:pt x="6212" y="15427"/>
                      <a:pt x="3223" y="34596"/>
                    </a:cubicBezTo>
                    <a:cubicBezTo>
                      <a:pt x="0" y="55343"/>
                      <a:pt x="9601" y="75156"/>
                      <a:pt x="27381" y="77568"/>
                    </a:cubicBezTo>
                    <a:cubicBezTo>
                      <a:pt x="28526" y="77712"/>
                      <a:pt x="29604" y="77790"/>
                      <a:pt x="30670" y="77790"/>
                    </a:cubicBezTo>
                    <a:cubicBezTo>
                      <a:pt x="46117" y="77790"/>
                      <a:pt x="58930" y="63733"/>
                      <a:pt x="62641" y="45753"/>
                    </a:cubicBezTo>
                    <a:lnTo>
                      <a:pt x="63097" y="43197"/>
                    </a:lnTo>
                    <a:cubicBezTo>
                      <a:pt x="66319" y="22450"/>
                      <a:pt x="56718" y="2636"/>
                      <a:pt x="38938" y="225"/>
                    </a:cubicBezTo>
                    <a:cubicBezTo>
                      <a:pt x="37841" y="74"/>
                      <a:pt x="36734" y="0"/>
                      <a:pt x="3562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637619" y="2420938"/>
                <a:ext cx="68831" cy="77787"/>
              </a:xfrm>
              <a:custGeom>
                <a:avLst/>
                <a:gdLst/>
                <a:ahLst/>
                <a:cxnLst/>
                <a:rect l="l" t="t" r="r" b="b"/>
                <a:pathLst>
                  <a:path w="68831" h="77787">
                    <a:moveTo>
                      <a:pt x="28492" y="0"/>
                    </a:moveTo>
                    <a:cubicBezTo>
                      <a:pt x="25448" y="0"/>
                      <a:pt x="22447" y="600"/>
                      <a:pt x="19636" y="1789"/>
                    </a:cubicBezTo>
                    <a:cubicBezTo>
                      <a:pt x="3789" y="8623"/>
                      <a:pt x="0" y="30259"/>
                      <a:pt x="7657" y="49962"/>
                    </a:cubicBezTo>
                    <a:cubicBezTo>
                      <a:pt x="13913" y="66086"/>
                      <a:pt x="26659" y="77787"/>
                      <a:pt x="40338" y="77787"/>
                    </a:cubicBezTo>
                    <a:cubicBezTo>
                      <a:pt x="43383" y="77787"/>
                      <a:pt x="46384" y="77187"/>
                      <a:pt x="49195" y="75998"/>
                    </a:cubicBezTo>
                    <a:cubicBezTo>
                      <a:pt x="65041" y="69164"/>
                      <a:pt x="68831" y="47528"/>
                      <a:pt x="61174" y="27826"/>
                    </a:cubicBezTo>
                    <a:cubicBezTo>
                      <a:pt x="54918" y="11701"/>
                      <a:pt x="42172" y="0"/>
                      <a:pt x="28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038558" y="3079432"/>
              <a:ext cx="142808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宠物门店寄售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6312" y="3574256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用热销款和试吃装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降低首次铺货压力。</a:t>
              </a:r>
            </a:p>
          </p:txBody>
        </p:sp>
        <p:sp>
          <p:nvSpPr>
            <p:cNvPr id="23" name="Rectangle 23"/>
            <p:cNvSpPr/>
            <p:nvPr/>
          </p:nvSpPr>
          <p:spPr>
            <a:xfrm>
              <a:off x="990600" y="4495800"/>
              <a:ext cx="1181100" cy="2857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295733" y="4590574"/>
              <a:ext cx="5708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门店样板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78218" y="5000149"/>
              <a:ext cx="171497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适合：社区店、宠物医院旁店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914650" y="1924050"/>
            <a:ext cx="2019300" cy="3714750"/>
            <a:chOff x="2914650" y="1924050"/>
            <a:chExt cx="2019300" cy="3714750"/>
          </a:xfrm>
        </p:grpSpPr>
        <p:sp>
          <p:nvSpPr>
            <p:cNvPr id="27" name="Rectangle 27"/>
            <p:cNvSpPr/>
            <p:nvPr/>
          </p:nvSpPr>
          <p:spPr>
            <a:xfrm>
              <a:off x="2914650" y="1924050"/>
              <a:ext cx="2019300" cy="3714750"/>
            </a:xfrm>
            <a:prstGeom prst="roundRect">
              <a:avLst>
                <a:gd name="adj" fmla="val 849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28" name="Freeform 28"/>
            <p:cNvSpPr/>
            <p:nvPr/>
          </p:nvSpPr>
          <p:spPr>
            <a:xfrm>
              <a:off x="2914650" y="1924050"/>
              <a:ext cx="2019300" cy="1028700"/>
            </a:xfrm>
            <a:custGeom>
              <a:avLst/>
              <a:gdLst/>
              <a:ahLst/>
              <a:cxnLst/>
              <a:rect l="l" t="t" r="r" b="b"/>
              <a:pathLst>
                <a:path w="2019300" h="102870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47850" y="0"/>
                  </a:lnTo>
                  <a:cubicBezTo>
                    <a:pt x="1942539" y="0"/>
                    <a:pt x="2019300" y="76761"/>
                    <a:pt x="2019300" y="171450"/>
                  </a:cubicBezTo>
                  <a:lnTo>
                    <a:pt x="20193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EDF4EA"/>
            </a:solidFill>
            <a:ln>
              <a:noFill/>
            </a:ln>
          </p:spPr>
        </p:sp>
        <p:sp>
          <p:nvSpPr>
            <p:cNvPr id="29" name="Rectangle 29"/>
            <p:cNvSpPr/>
            <p:nvPr/>
          </p:nvSpPr>
          <p:spPr>
            <a:xfrm>
              <a:off x="3638550" y="219075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708A74"/>
            </a:solidFill>
            <a:ln>
              <a:noFill/>
            </a:ln>
          </p:spPr>
        </p:sp>
        <p:sp>
          <p:nvSpPr>
            <p:cNvPr id="30" name="Freeform 30"/>
            <p:cNvSpPr/>
            <p:nvPr/>
          </p:nvSpPr>
          <p:spPr>
            <a:xfrm>
              <a:off x="3824288" y="2374595"/>
              <a:ext cx="202623" cy="206496"/>
            </a:xfrm>
            <a:custGeom>
              <a:avLst/>
              <a:gdLst/>
              <a:ahLst/>
              <a:cxnLst/>
              <a:rect l="l" t="t" r="r" b="b"/>
              <a:pathLst>
                <a:path w="202623" h="206496">
                  <a:moveTo>
                    <a:pt x="172244" y="1892"/>
                  </a:moveTo>
                  <a:cubicBezTo>
                    <a:pt x="183413" y="1895"/>
                    <a:pt x="193495" y="8588"/>
                    <a:pt x="197834" y="18880"/>
                  </a:cubicBezTo>
                  <a:cubicBezTo>
                    <a:pt x="202174" y="29172"/>
                    <a:pt x="199928" y="41062"/>
                    <a:pt x="192133" y="49061"/>
                  </a:cubicBezTo>
                  <a:cubicBezTo>
                    <a:pt x="184338" y="57061"/>
                    <a:pt x="172510" y="59615"/>
                    <a:pt x="162109" y="55543"/>
                  </a:cubicBezTo>
                  <a:lnTo>
                    <a:pt x="111481" y="106161"/>
                  </a:lnTo>
                  <a:cubicBezTo>
                    <a:pt x="119804" y="118217"/>
                    <a:pt x="123497" y="132872"/>
                    <a:pt x="121882" y="147433"/>
                  </a:cubicBezTo>
                  <a:lnTo>
                    <a:pt x="151041" y="156178"/>
                  </a:lnTo>
                  <a:cubicBezTo>
                    <a:pt x="159548" y="146143"/>
                    <a:pt x="173926" y="143451"/>
                    <a:pt x="185487" y="149727"/>
                  </a:cubicBezTo>
                  <a:cubicBezTo>
                    <a:pt x="197049" y="156003"/>
                    <a:pt x="202623" y="169528"/>
                    <a:pt x="198842" y="182128"/>
                  </a:cubicBezTo>
                  <a:cubicBezTo>
                    <a:pt x="195060" y="194728"/>
                    <a:pt x="182960" y="202948"/>
                    <a:pt x="169853" y="201822"/>
                  </a:cubicBezTo>
                  <a:cubicBezTo>
                    <a:pt x="156747" y="200695"/>
                    <a:pt x="146227" y="190530"/>
                    <a:pt x="144651" y="177470"/>
                  </a:cubicBezTo>
                  <a:lnTo>
                    <a:pt x="115503" y="168713"/>
                  </a:lnTo>
                  <a:cubicBezTo>
                    <a:pt x="102832" y="193431"/>
                    <a:pt x="75086" y="206496"/>
                    <a:pt x="47960" y="200518"/>
                  </a:cubicBezTo>
                  <a:cubicBezTo>
                    <a:pt x="20834" y="194539"/>
                    <a:pt x="1151" y="171020"/>
                    <a:pt x="44" y="143265"/>
                  </a:cubicBezTo>
                  <a:lnTo>
                    <a:pt x="0" y="140798"/>
                  </a:lnTo>
                  <a:lnTo>
                    <a:pt x="44" y="138343"/>
                  </a:lnTo>
                  <a:cubicBezTo>
                    <a:pt x="926" y="116320"/>
                    <a:pt x="13596" y="96478"/>
                    <a:pt x="33204" y="86414"/>
                  </a:cubicBezTo>
                  <a:lnTo>
                    <a:pt x="24447" y="57255"/>
                  </a:lnTo>
                  <a:cubicBezTo>
                    <a:pt x="11234" y="55668"/>
                    <a:pt x="1005" y="44927"/>
                    <a:pt x="67" y="31651"/>
                  </a:cubicBezTo>
                  <a:lnTo>
                    <a:pt x="0" y="29673"/>
                  </a:lnTo>
                  <a:lnTo>
                    <a:pt x="56" y="27851"/>
                  </a:lnTo>
                  <a:cubicBezTo>
                    <a:pt x="883" y="15246"/>
                    <a:pt x="10110" y="4787"/>
                    <a:pt x="22513" y="2393"/>
                  </a:cubicBezTo>
                  <a:cubicBezTo>
                    <a:pt x="34916" y="0"/>
                    <a:pt x="47372" y="6275"/>
                    <a:pt x="52831" y="17667"/>
                  </a:cubicBezTo>
                  <a:cubicBezTo>
                    <a:pt x="58289" y="29058"/>
                    <a:pt x="55375" y="42698"/>
                    <a:pt x="45739" y="50865"/>
                  </a:cubicBezTo>
                  <a:lnTo>
                    <a:pt x="54485" y="80035"/>
                  </a:lnTo>
                  <a:cubicBezTo>
                    <a:pt x="69045" y="78420"/>
                    <a:pt x="83700" y="82114"/>
                    <a:pt x="95756" y="90437"/>
                  </a:cubicBezTo>
                  <a:lnTo>
                    <a:pt x="146374" y="39808"/>
                  </a:lnTo>
                  <a:cubicBezTo>
                    <a:pt x="145329" y="37150"/>
                    <a:pt x="144703" y="34346"/>
                    <a:pt x="144518" y="31496"/>
                  </a:cubicBezTo>
                  <a:lnTo>
                    <a:pt x="144463" y="29673"/>
                  </a:lnTo>
                  <a:lnTo>
                    <a:pt x="144518" y="27851"/>
                  </a:lnTo>
                  <a:cubicBezTo>
                    <a:pt x="145478" y="13245"/>
                    <a:pt x="157606" y="1890"/>
                    <a:pt x="172244" y="18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3441287" y="30794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社群团购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148012" y="3574256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以训练奖励和互动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零食切入高频复购。</a:t>
              </a: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3162300" y="4495800"/>
              <a:ext cx="1181100" cy="2857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3467433" y="4590574"/>
              <a:ext cx="5708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团购爆品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49918" y="5000149"/>
              <a:ext cx="15849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适合：宠物社群、宝妈团长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086350" y="1924050"/>
            <a:ext cx="2019300" cy="3714750"/>
            <a:chOff x="5086350" y="1924050"/>
            <a:chExt cx="2019300" cy="3714750"/>
          </a:xfrm>
        </p:grpSpPr>
        <p:sp>
          <p:nvSpPr>
            <p:cNvPr id="37" name="Rectangle 37"/>
            <p:cNvSpPr/>
            <p:nvPr/>
          </p:nvSpPr>
          <p:spPr>
            <a:xfrm>
              <a:off x="5086350" y="1924050"/>
              <a:ext cx="2019300" cy="3714750"/>
            </a:xfrm>
            <a:prstGeom prst="roundRect">
              <a:avLst>
                <a:gd name="adj" fmla="val 849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38" name="Freeform 38"/>
            <p:cNvSpPr/>
            <p:nvPr/>
          </p:nvSpPr>
          <p:spPr>
            <a:xfrm>
              <a:off x="5086350" y="1924050"/>
              <a:ext cx="2019300" cy="1028700"/>
            </a:xfrm>
            <a:custGeom>
              <a:avLst/>
              <a:gdLst/>
              <a:ahLst/>
              <a:cxnLst/>
              <a:rect l="l" t="t" r="r" b="b"/>
              <a:pathLst>
                <a:path w="2019300" h="102870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47850" y="0"/>
                  </a:lnTo>
                  <a:cubicBezTo>
                    <a:pt x="1942539" y="0"/>
                    <a:pt x="2019300" y="76761"/>
                    <a:pt x="2019300" y="171450"/>
                  </a:cubicBezTo>
                  <a:lnTo>
                    <a:pt x="20193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</p:sp>
        <p:sp>
          <p:nvSpPr>
            <p:cNvPr id="39" name="Rectangle 39"/>
            <p:cNvSpPr/>
            <p:nvPr/>
          </p:nvSpPr>
          <p:spPr>
            <a:xfrm>
              <a:off x="5810250" y="219075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C28A5C"/>
            </a:solidFill>
            <a:ln>
              <a:noFill/>
            </a:ln>
          </p:spPr>
        </p:sp>
        <p:sp>
          <p:nvSpPr>
            <p:cNvPr id="40" name="Freeform 40"/>
            <p:cNvSpPr/>
            <p:nvPr/>
          </p:nvSpPr>
          <p:spPr>
            <a:xfrm>
              <a:off x="5984875" y="2365375"/>
              <a:ext cx="225966" cy="225966"/>
            </a:xfrm>
            <a:custGeom>
              <a:avLst/>
              <a:gdLst/>
              <a:ahLst/>
              <a:cxnLst/>
              <a:rect l="l" t="t" r="r" b="b"/>
              <a:pathLst>
                <a:path w="225966" h="225966">
                  <a:moveTo>
                    <a:pt x="101924" y="0"/>
                  </a:moveTo>
                  <a:cubicBezTo>
                    <a:pt x="110765" y="2"/>
                    <a:pt x="119243" y="3515"/>
                    <a:pt x="125493" y="9768"/>
                  </a:cubicBezTo>
                  <a:lnTo>
                    <a:pt x="211171" y="95445"/>
                  </a:lnTo>
                  <a:cubicBezTo>
                    <a:pt x="225966" y="110243"/>
                    <a:pt x="225966" y="134232"/>
                    <a:pt x="211171" y="149030"/>
                  </a:cubicBezTo>
                  <a:lnTo>
                    <a:pt x="149030" y="211171"/>
                  </a:lnTo>
                  <a:cubicBezTo>
                    <a:pt x="134232" y="225966"/>
                    <a:pt x="110243" y="225966"/>
                    <a:pt x="95445" y="211171"/>
                  </a:cubicBezTo>
                  <a:lnTo>
                    <a:pt x="9768" y="125493"/>
                  </a:lnTo>
                  <a:cubicBezTo>
                    <a:pt x="3515" y="119243"/>
                    <a:pt x="2" y="110765"/>
                    <a:pt x="0" y="101924"/>
                  </a:cubicBezTo>
                  <a:lnTo>
                    <a:pt x="0" y="44450"/>
                  </a:lnTo>
                  <a:cubicBezTo>
                    <a:pt x="0" y="19901"/>
                    <a:pt x="19901" y="0"/>
                    <a:pt x="44450" y="0"/>
                  </a:cubicBezTo>
                  <a:close/>
                  <a:moveTo>
                    <a:pt x="61119" y="38894"/>
                  </a:moveTo>
                  <a:cubicBezTo>
                    <a:pt x="49488" y="38890"/>
                    <a:pt x="39822" y="47854"/>
                    <a:pt x="38949" y="59452"/>
                  </a:cubicBezTo>
                  <a:lnTo>
                    <a:pt x="38894" y="61119"/>
                  </a:lnTo>
                  <a:cubicBezTo>
                    <a:pt x="38894" y="73393"/>
                    <a:pt x="48844" y="83344"/>
                    <a:pt x="61119" y="83344"/>
                  </a:cubicBezTo>
                  <a:cubicBezTo>
                    <a:pt x="73393" y="83344"/>
                    <a:pt x="83344" y="73393"/>
                    <a:pt x="83344" y="61119"/>
                  </a:cubicBezTo>
                  <a:cubicBezTo>
                    <a:pt x="83344" y="48844"/>
                    <a:pt x="73393" y="38894"/>
                    <a:pt x="61119" y="388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5612987" y="30794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内容电商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319712" y="3574256"/>
              <a:ext cx="1600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用成分透明、低温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慢制和宠物场景做卖点。</a:t>
              </a:r>
            </a:p>
          </p:txBody>
        </p:sp>
        <p:sp>
          <p:nvSpPr>
            <p:cNvPr id="43" name="Rectangle 43"/>
            <p:cNvSpPr/>
            <p:nvPr/>
          </p:nvSpPr>
          <p:spPr>
            <a:xfrm>
              <a:off x="5334000" y="4495800"/>
              <a:ext cx="1181100" cy="2857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5570875" y="4590574"/>
              <a:ext cx="7073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C28A5C"/>
                  </a:solidFill>
                  <a:latin typeface="Arial"/>
                  <a:ea typeface="Microsoft YaHei"/>
                  <a:cs typeface="Arial"/>
                </a:rPr>
                <a:t>短视频种草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321618" y="5000149"/>
              <a:ext cx="145494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适合：达人号、垂类店播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258050" y="1924050"/>
            <a:ext cx="2019300" cy="3714750"/>
            <a:chOff x="7258050" y="1924050"/>
            <a:chExt cx="2019300" cy="3714750"/>
          </a:xfrm>
        </p:grpSpPr>
        <p:sp>
          <p:nvSpPr>
            <p:cNvPr id="47" name="Rectangle 47"/>
            <p:cNvSpPr/>
            <p:nvPr/>
          </p:nvSpPr>
          <p:spPr>
            <a:xfrm>
              <a:off x="7258050" y="1924050"/>
              <a:ext cx="2019300" cy="3714750"/>
            </a:xfrm>
            <a:prstGeom prst="roundRect">
              <a:avLst>
                <a:gd name="adj" fmla="val 849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48" name="Freeform 48"/>
            <p:cNvSpPr/>
            <p:nvPr/>
          </p:nvSpPr>
          <p:spPr>
            <a:xfrm>
              <a:off x="7258050" y="1924050"/>
              <a:ext cx="2019300" cy="1028700"/>
            </a:xfrm>
            <a:custGeom>
              <a:avLst/>
              <a:gdLst/>
              <a:ahLst/>
              <a:cxnLst/>
              <a:rect l="l" t="t" r="r" b="b"/>
              <a:pathLst>
                <a:path w="2019300" h="102870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47850" y="0"/>
                  </a:lnTo>
                  <a:cubicBezTo>
                    <a:pt x="1942539" y="0"/>
                    <a:pt x="2019300" y="76761"/>
                    <a:pt x="2019300" y="171450"/>
                  </a:cubicBezTo>
                  <a:lnTo>
                    <a:pt x="20193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</p:sp>
        <p:sp>
          <p:nvSpPr>
            <p:cNvPr id="49" name="Rectangle 49"/>
            <p:cNvSpPr/>
            <p:nvPr/>
          </p:nvSpPr>
          <p:spPr>
            <a:xfrm>
              <a:off x="7981950" y="219075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B45868"/>
            </a:solidFill>
            <a:ln>
              <a:noFill/>
            </a:ln>
          </p:spPr>
        </p:sp>
        <p:sp>
          <p:nvSpPr>
            <p:cNvPr id="50" name="Freeform 50"/>
            <p:cNvSpPr/>
            <p:nvPr/>
          </p:nvSpPr>
          <p:spPr>
            <a:xfrm>
              <a:off x="8147202" y="2375974"/>
              <a:ext cx="240995" cy="200539"/>
            </a:xfrm>
            <a:custGeom>
              <a:avLst/>
              <a:gdLst/>
              <a:ahLst/>
              <a:cxnLst/>
              <a:rect l="l" t="t" r="r" b="b"/>
              <a:pathLst>
                <a:path w="240995" h="200539">
                  <a:moveTo>
                    <a:pt x="120498" y="2"/>
                  </a:moveTo>
                  <a:cubicBezTo>
                    <a:pt x="167759" y="0"/>
                    <a:pt x="209851" y="29891"/>
                    <a:pt x="225423" y="74512"/>
                  </a:cubicBezTo>
                  <a:cubicBezTo>
                    <a:pt x="240995" y="119134"/>
                    <a:pt x="226640" y="168724"/>
                    <a:pt x="189640" y="198127"/>
                  </a:cubicBezTo>
                  <a:cubicBezTo>
                    <a:pt x="187674" y="199689"/>
                    <a:pt x="185238" y="200539"/>
                    <a:pt x="182728" y="200539"/>
                  </a:cubicBezTo>
                  <a:lnTo>
                    <a:pt x="58268" y="200539"/>
                  </a:lnTo>
                  <a:cubicBezTo>
                    <a:pt x="55757" y="200539"/>
                    <a:pt x="53321" y="199689"/>
                    <a:pt x="51356" y="198127"/>
                  </a:cubicBezTo>
                  <a:cubicBezTo>
                    <a:pt x="14355" y="168724"/>
                    <a:pt x="0" y="119134"/>
                    <a:pt x="15572" y="74512"/>
                  </a:cubicBezTo>
                  <a:cubicBezTo>
                    <a:pt x="31144" y="29891"/>
                    <a:pt x="73237" y="0"/>
                    <a:pt x="120498" y="2"/>
                  </a:cubicBezTo>
                  <a:moveTo>
                    <a:pt x="167248" y="64888"/>
                  </a:moveTo>
                  <a:cubicBezTo>
                    <a:pt x="162908" y="60550"/>
                    <a:pt x="155874" y="60550"/>
                    <a:pt x="151535" y="64888"/>
                  </a:cubicBezTo>
                  <a:lnTo>
                    <a:pt x="126243" y="90158"/>
                  </a:lnTo>
                  <a:cubicBezTo>
                    <a:pt x="119790" y="88443"/>
                    <a:pt x="112908" y="89714"/>
                    <a:pt x="107495" y="93623"/>
                  </a:cubicBezTo>
                  <a:cubicBezTo>
                    <a:pt x="102081" y="97531"/>
                    <a:pt x="98708" y="103663"/>
                    <a:pt x="98306" y="110327"/>
                  </a:cubicBezTo>
                  <a:lnTo>
                    <a:pt x="98273" y="111639"/>
                  </a:lnTo>
                  <a:cubicBezTo>
                    <a:pt x="98288" y="120265"/>
                    <a:pt x="103295" y="128103"/>
                    <a:pt x="111115" y="131745"/>
                  </a:cubicBezTo>
                  <a:cubicBezTo>
                    <a:pt x="118934" y="135387"/>
                    <a:pt x="128155" y="134175"/>
                    <a:pt x="134769" y="128636"/>
                  </a:cubicBezTo>
                  <a:cubicBezTo>
                    <a:pt x="141382" y="123096"/>
                    <a:pt x="144192" y="114231"/>
                    <a:pt x="141978" y="105893"/>
                  </a:cubicBezTo>
                  <a:lnTo>
                    <a:pt x="167248" y="80601"/>
                  </a:lnTo>
                  <a:cubicBezTo>
                    <a:pt x="171586" y="76262"/>
                    <a:pt x="171586" y="69228"/>
                    <a:pt x="167248" y="648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7784687" y="30794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区域代理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491412" y="3574256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用轻货盘和后台数据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跑本地样板。</a:t>
              </a:r>
            </a:p>
          </p:txBody>
        </p:sp>
        <p:sp>
          <p:nvSpPr>
            <p:cNvPr id="53" name="Rectangle 53"/>
            <p:cNvSpPr/>
            <p:nvPr/>
          </p:nvSpPr>
          <p:spPr>
            <a:xfrm>
              <a:off x="7505700" y="4495800"/>
              <a:ext cx="1181100" cy="285750"/>
            </a:xfrm>
            <a:prstGeom prst="roundRect">
              <a:avLst>
                <a:gd name="adj" fmla="val 50000"/>
              </a:avLst>
            </a:prstGeom>
            <a:solidFill>
              <a:srgbClr val="F5F1E8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7810833" y="4590574"/>
              <a:ext cx="5708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B45868"/>
                  </a:solidFill>
                  <a:latin typeface="Arial"/>
                  <a:ea typeface="Microsoft YaHei"/>
                  <a:cs typeface="Arial"/>
                </a:rPr>
                <a:t>区域复盘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493318" y="5000149"/>
              <a:ext cx="132492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适合：本地渠道整合者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429750" y="1924050"/>
            <a:ext cx="2019300" cy="3714750"/>
            <a:chOff x="9429750" y="1924050"/>
            <a:chExt cx="2019300" cy="3714750"/>
          </a:xfrm>
        </p:grpSpPr>
        <p:sp>
          <p:nvSpPr>
            <p:cNvPr id="57" name="Rectangle 57"/>
            <p:cNvSpPr/>
            <p:nvPr/>
          </p:nvSpPr>
          <p:spPr>
            <a:xfrm>
              <a:off x="9429750" y="1924050"/>
              <a:ext cx="2019300" cy="3714750"/>
            </a:xfrm>
            <a:prstGeom prst="roundRect">
              <a:avLst>
                <a:gd name="adj" fmla="val 8491"/>
              </a:avLst>
            </a:prstGeom>
            <a:solidFill>
              <a:srgbClr val="FFFFFF"/>
            </a:solidFill>
            <a:ln w="14288">
              <a:solidFill>
                <a:srgbClr val="D8DED5"/>
              </a:solidFill>
            </a:ln>
            <a:effectLst>
              <a:outerShdw blurRad="133350" dist="38100" dir="5400000" algn="ctr" rotWithShape="0">
                <a:srgbClr val="17201D">
                  <a:alpha val="5250"/>
                </a:srgbClr>
              </a:outerShdw>
            </a:effectLst>
          </p:spPr>
        </p:sp>
        <p:sp>
          <p:nvSpPr>
            <p:cNvPr id="58" name="Freeform 58"/>
            <p:cNvSpPr/>
            <p:nvPr/>
          </p:nvSpPr>
          <p:spPr>
            <a:xfrm>
              <a:off x="9429750" y="1924050"/>
              <a:ext cx="2019300" cy="1028700"/>
            </a:xfrm>
            <a:custGeom>
              <a:avLst/>
              <a:gdLst/>
              <a:ahLst/>
              <a:cxnLst/>
              <a:rect l="l" t="t" r="r" b="b"/>
              <a:pathLst>
                <a:path w="2019300" h="1028700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lnTo>
                    <a:pt x="1847850" y="0"/>
                  </a:lnTo>
                  <a:cubicBezTo>
                    <a:pt x="1942539" y="0"/>
                    <a:pt x="2019300" y="76761"/>
                    <a:pt x="2019300" y="171450"/>
                  </a:cubicBezTo>
                  <a:lnTo>
                    <a:pt x="20193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EDF4EA"/>
            </a:solidFill>
            <a:ln>
              <a:noFill/>
            </a:ln>
          </p:spPr>
        </p:sp>
        <p:sp>
          <p:nvSpPr>
            <p:cNvPr id="59" name="Rectangle 59"/>
            <p:cNvSpPr/>
            <p:nvPr/>
          </p:nvSpPr>
          <p:spPr>
            <a:xfrm>
              <a:off x="10153650" y="2190750"/>
              <a:ext cx="571500" cy="571500"/>
            </a:xfrm>
            <a:prstGeom prst="roundRect">
              <a:avLst>
                <a:gd name="adj" fmla="val 33333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60" name="Freeform 60"/>
            <p:cNvSpPr/>
            <p:nvPr/>
          </p:nvSpPr>
          <p:spPr>
            <a:xfrm>
              <a:off x="10323688" y="2373916"/>
              <a:ext cx="231124" cy="203685"/>
            </a:xfrm>
            <a:custGeom>
              <a:avLst/>
              <a:gdLst/>
              <a:ahLst/>
              <a:cxnLst/>
              <a:rect l="l" t="t" r="r" b="b"/>
              <a:pathLst>
                <a:path w="231124" h="203685">
                  <a:moveTo>
                    <a:pt x="59916" y="3394"/>
                  </a:moveTo>
                  <a:cubicBezTo>
                    <a:pt x="79837" y="0"/>
                    <a:pt x="100223" y="5824"/>
                    <a:pt x="115345" y="19230"/>
                  </a:cubicBezTo>
                  <a:lnTo>
                    <a:pt x="115756" y="19596"/>
                  </a:lnTo>
                  <a:lnTo>
                    <a:pt x="116134" y="19263"/>
                  </a:lnTo>
                  <a:cubicBezTo>
                    <a:pt x="130549" y="6613"/>
                    <a:pt x="149712" y="783"/>
                    <a:pt x="168730" y="3261"/>
                  </a:cubicBezTo>
                  <a:lnTo>
                    <a:pt x="171463" y="3661"/>
                  </a:lnTo>
                  <a:cubicBezTo>
                    <a:pt x="195604" y="7829"/>
                    <a:pt x="215514" y="24900"/>
                    <a:pt x="223319" y="48120"/>
                  </a:cubicBezTo>
                  <a:cubicBezTo>
                    <a:pt x="231124" y="71341"/>
                    <a:pt x="225567" y="96972"/>
                    <a:pt x="208846" y="114875"/>
                  </a:cubicBezTo>
                  <a:lnTo>
                    <a:pt x="206845" y="116931"/>
                  </a:lnTo>
                  <a:lnTo>
                    <a:pt x="206312" y="117386"/>
                  </a:lnTo>
                  <a:lnTo>
                    <a:pt x="123524" y="199385"/>
                  </a:lnTo>
                  <a:cubicBezTo>
                    <a:pt x="119573" y="203296"/>
                    <a:pt x="113340" y="203685"/>
                    <a:pt x="108933" y="200297"/>
                  </a:cubicBezTo>
                  <a:lnTo>
                    <a:pt x="107889" y="199385"/>
                  </a:lnTo>
                  <a:lnTo>
                    <a:pt x="24623" y="116909"/>
                  </a:lnTo>
                  <a:cubicBezTo>
                    <a:pt x="6636" y="99408"/>
                    <a:pt x="0" y="73290"/>
                    <a:pt x="7451" y="49326"/>
                  </a:cubicBezTo>
                  <a:cubicBezTo>
                    <a:pt x="14902" y="25362"/>
                    <a:pt x="35177" y="7611"/>
                    <a:pt x="59916" y="3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9956387" y="3079432"/>
              <a:ext cx="96602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7201D"/>
                  </a:solidFill>
                  <a:latin typeface="Arial"/>
                  <a:ea typeface="Microsoft YaHei"/>
                  <a:cs typeface="Arial"/>
                </a:rPr>
                <a:t>异业联名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663112" y="3574256"/>
              <a:ext cx="13144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800"/>
                </a:lnSpc>
              </a:pP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宠物摄影、咖啡、</a:t>
              </a:r>
              <a:r>
                <a:rPr lang="zh-CN" sz="1125" dirty="0">
                  <a:solidFill>
                    <a:srgbClr val="69736F"/>
                  </a:solidFill>
                  <a:latin typeface="Arial"/>
                  <a:ea typeface="Microsoft YaHei"/>
                  <a:cs typeface="Arial"/>
                </a:rPr>
                <a:t>寄养场景共创礼包。</a:t>
              </a:r>
            </a:p>
          </p:txBody>
        </p:sp>
        <p:sp>
          <p:nvSpPr>
            <p:cNvPr id="63" name="Rectangle 63"/>
            <p:cNvSpPr/>
            <p:nvPr/>
          </p:nvSpPr>
          <p:spPr>
            <a:xfrm>
              <a:off x="9677400" y="4495800"/>
              <a:ext cx="1181100" cy="285750"/>
            </a:xfrm>
            <a:prstGeom prst="roundRect">
              <a:avLst>
                <a:gd name="adj" fmla="val 50000"/>
              </a:avLst>
            </a:prstGeom>
            <a:solidFill>
              <a:srgbClr val="EDF4EA"/>
            </a:solidFill>
            <a:ln>
              <a:noFill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9982533" y="4590574"/>
              <a:ext cx="5708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E5C49"/>
                  </a:solidFill>
                  <a:latin typeface="Arial"/>
                  <a:ea typeface="Microsoft YaHei"/>
                  <a:cs typeface="Arial"/>
                </a:rPr>
                <a:t>场景礼包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665018" y="5000149"/>
              <a:ext cx="145494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适合：宠物生活方式空间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2286000" y="5867400"/>
            <a:ext cx="7620000" cy="342900"/>
            <a:chOff x="2286000" y="5867400"/>
            <a:chExt cx="7620000" cy="342900"/>
          </a:xfrm>
        </p:grpSpPr>
        <p:sp>
          <p:nvSpPr>
            <p:cNvPr id="67" name="Rectangle 67"/>
            <p:cNvSpPr/>
            <p:nvPr/>
          </p:nvSpPr>
          <p:spPr>
            <a:xfrm>
              <a:off x="2286000" y="5867400"/>
              <a:ext cx="7620000" cy="342900"/>
            </a:xfrm>
            <a:prstGeom prst="roundRect">
              <a:avLst>
                <a:gd name="adj" fmla="val 50000"/>
              </a:avLst>
            </a:prstGeom>
            <a:solidFill>
              <a:srgbClr val="3E5C49"/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3436334" y="5982652"/>
              <a:ext cx="53193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FFF"/>
                  </a:solidFill>
                  <a:latin typeface="Arial"/>
                  <a:ea typeface="Microsoft YaHei"/>
                  <a:cs typeface="Arial"/>
                </a:rPr>
                <a:t>首轮目标不是铺得广，而是用轻渠道跑出可展示的商品反馈、复购数据和导购话术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31520" y="6436995"/>
            <a:ext cx="10728960" cy="182880"/>
            <a:chOff x="731520" y="6436995"/>
            <a:chExt cx="10728960" cy="182880"/>
          </a:xfrm>
        </p:grpSpPr>
        <p:sp>
          <p:nvSpPr>
            <p:cNvPr id="70" name="TextBox 70"/>
            <p:cNvSpPr txBox="1"/>
            <p:nvPr/>
          </p:nvSpPr>
          <p:spPr>
            <a:xfrm>
              <a:off x="731520" y="6436995"/>
              <a:ext cx="316125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Source: 招商渠道模型建议，基于产品货盘与电商闭环能力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1035570" y="6436995"/>
              <a:ext cx="424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A928D"/>
                  </a:solidFill>
                  <a:latin typeface="Arial"/>
                  <a:ea typeface="Microsoft YaHei"/>
                  <a:cs typeface="Arial"/>
                </a:rPr>
                <a:t>09 / 13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6" grpId="0"/>
      <p:bldP spid="56" grpId="0"/>
      <p:bldP spid="66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language/>
  <cp:lastModifiedBy/>
  <cp:revision>1</cp:revision>
  <dcterms:created xsi:type="dcterms:W3CDTF">2026-06-16T08:37:05Z</dcterms:created>
  <dcterms:modified xsi:type="dcterms:W3CDTF">2026-06-16T08:37:05Z</dcterms:modified>
  <cp:category/>
  <cp:contentStatus/>
</cp:coreProperties>
</file>